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7"/>
  </p:notesMasterIdLst>
  <p:sldIdLst>
    <p:sldId id="256" r:id="rId2"/>
    <p:sldId id="258" r:id="rId3"/>
    <p:sldId id="260" r:id="rId4"/>
    <p:sldId id="261" r:id="rId5"/>
    <p:sldId id="262" r:id="rId6"/>
    <p:sldId id="263" r:id="rId7"/>
    <p:sldId id="264" r:id="rId8"/>
    <p:sldId id="265" r:id="rId9"/>
    <p:sldId id="266" r:id="rId10"/>
    <p:sldId id="268" r:id="rId11"/>
    <p:sldId id="269" r:id="rId12"/>
    <p:sldId id="270" r:id="rId13"/>
    <p:sldId id="267" r:id="rId14"/>
    <p:sldId id="271" r:id="rId15"/>
    <p:sldId id="273" r:id="rId16"/>
    <p:sldId id="275" r:id="rId17"/>
    <p:sldId id="276" r:id="rId18"/>
    <p:sldId id="277" r:id="rId19"/>
    <p:sldId id="274" r:id="rId20"/>
    <p:sldId id="286" r:id="rId21"/>
    <p:sldId id="283" r:id="rId22"/>
    <p:sldId id="287" r:id="rId23"/>
    <p:sldId id="291" r:id="rId24"/>
    <p:sldId id="288" r:id="rId25"/>
    <p:sldId id="281" r:id="rId26"/>
  </p:sldIdLst>
  <p:sldSz cx="9144000" cy="5143500" type="screen16x9"/>
  <p:notesSz cx="6858000" cy="9144000"/>
  <p:embeddedFontLst>
    <p:embeddedFont>
      <p:font typeface="Britannic Bold" panose="020B0903060703020204" pitchFamily="34" charset="77"/>
      <p:regular r:id="rId28"/>
    </p:embeddedFont>
    <p:embeddedFont>
      <p:font typeface="Calibri" panose="020F0502020204030204" pitchFamily="34" charset="0"/>
      <p:regular r:id="rId29"/>
      <p:bold r:id="rId30"/>
      <p:italic r:id="rId31"/>
      <p:boldItalic r:id="rId32"/>
    </p:embeddedFont>
    <p:embeddedFont>
      <p:font typeface="Encode Sans Semi Condensed" pitchFamily="2" charset="77"/>
      <p:regular r:id="rId33"/>
      <p:bold r:id="rId34"/>
    </p:embeddedFont>
    <p:embeddedFont>
      <p:font typeface="Encode Sans Semi Condensed Light" pitchFamily="2" charset="77"/>
      <p:regular r:id="rId35"/>
      <p:bold r:id="rId36"/>
    </p:embeddedFont>
    <p:embeddedFont>
      <p:font typeface="Encode Sans Semi Condensed Light,Sans-Serif" pitchFamily="2" charset="77"/>
      <p:regular r:id="rId37"/>
      <p:bold r:id="rId38"/>
    </p:embeddedFont>
    <p:embeddedFont>
      <p:font typeface="Encode Sans Semi Condensed SemiBold" pitchFamily="2" charset="77"/>
      <p:regular r:id="rId39"/>
      <p:bold r:id="rId40"/>
    </p:embeddedFont>
    <p:embeddedFont>
      <p:font typeface="Lato" panose="020F0502020204030203"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99"/>
    <p:restoredTop sz="94643"/>
  </p:normalViewPr>
  <p:slideViewPr>
    <p:cSldViewPr snapToGrid="0">
      <p:cViewPr>
        <p:scale>
          <a:sx n="88" d="100"/>
          <a:sy n="88" d="100"/>
        </p:scale>
        <p:origin x="1792"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a67f10abd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a67f10abd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a5dd15859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a5dd15859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a655850e4d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a655850e4d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a2e9e2837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a2e9e2837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8f5ccb39b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8f5ccb39b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a05afcd8eb_3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a05afcd8eb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a5dd15859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a5dd15859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8f5ccb39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8f5ccb39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920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a7eefd0c4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a7eefd0c4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8f5ccb39b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8f5ccb39b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8f5ccb39b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8f5ccb39b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8f5ccb39b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8f5ccb39b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8febb0bc1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8febb0bc1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a4ca0369c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a4ca0369c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4F5876"/>
            </a:gs>
            <a:gs pos="100000">
              <a:srgbClr val="1D1F25"/>
            </a:gs>
          </a:gsLst>
          <a:path path="circle">
            <a:fillToRect l="50000" t="50000" r="50000" b="50000"/>
          </a:path>
          <a:tileRect/>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rot="10800000">
            <a:off x="6904227" y="249339"/>
            <a:ext cx="2034302" cy="2271600"/>
            <a:chOff x="208025" y="2621275"/>
            <a:chExt cx="2034302" cy="2271600"/>
          </a:xfrm>
        </p:grpSpPr>
        <p:sp>
          <p:nvSpPr>
            <p:cNvPr id="11" name="Google Shape;11;p2"/>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208025" y="2621275"/>
            <a:ext cx="2034302" cy="2271600"/>
            <a:chOff x="208025" y="2621275"/>
            <a:chExt cx="2034302" cy="2271600"/>
          </a:xfrm>
        </p:grpSpPr>
        <p:sp>
          <p:nvSpPr>
            <p:cNvPr id="14" name="Google Shape;14;p2"/>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rot="10800000" flipH="1">
            <a:off x="624300" y="1092075"/>
            <a:ext cx="7895400" cy="2959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1101000" y="1738825"/>
            <a:ext cx="6942000" cy="16659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4F5876"/>
            </a:gs>
            <a:gs pos="100000">
              <a:srgbClr val="1D1F25"/>
            </a:gs>
          </a:gsLst>
          <a:lin ang="16198662" scaled="0"/>
        </a:gradFill>
        <a:effectLst/>
      </p:bgPr>
    </p:bg>
    <p:spTree>
      <p:nvGrpSpPr>
        <p:cNvPr id="1" name="Shape 18"/>
        <p:cNvGrpSpPr/>
        <p:nvPr/>
      </p:nvGrpSpPr>
      <p:grpSpPr>
        <a:xfrm>
          <a:off x="0" y="0"/>
          <a:ext cx="0" cy="0"/>
          <a:chOff x="0" y="0"/>
          <a:chExt cx="0" cy="0"/>
        </a:xfrm>
      </p:grpSpPr>
      <p:grpSp>
        <p:nvGrpSpPr>
          <p:cNvPr id="19" name="Google Shape;19;p3"/>
          <p:cNvGrpSpPr/>
          <p:nvPr/>
        </p:nvGrpSpPr>
        <p:grpSpPr>
          <a:xfrm rot="-5400000">
            <a:off x="1362062" y="3581043"/>
            <a:ext cx="866125" cy="1369504"/>
            <a:chOff x="-262307" y="2765255"/>
            <a:chExt cx="2504700" cy="1770300"/>
          </a:xfrm>
        </p:grpSpPr>
        <p:sp>
          <p:nvSpPr>
            <p:cNvPr id="20" name="Google Shape;20;p3"/>
            <p:cNvSpPr/>
            <p:nvPr/>
          </p:nvSpPr>
          <p:spPr>
            <a:xfrm rot="-5400000" flipH="1">
              <a:off x="104893" y="2398055"/>
              <a:ext cx="1770300" cy="2504700"/>
            </a:xfrm>
            <a:prstGeom prst="parallelogram">
              <a:avLst>
                <a:gd name="adj" fmla="val 9167"/>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p:nvPr/>
        </p:nvSpPr>
        <p:spPr>
          <a:xfrm rot="10800000" flipH="1">
            <a:off x="630975" y="0"/>
            <a:ext cx="1472100" cy="43839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ctrTitle"/>
          </p:nvPr>
        </p:nvSpPr>
        <p:spPr>
          <a:xfrm>
            <a:off x="2444650" y="1581025"/>
            <a:ext cx="5733300" cy="674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 name="Google Shape;24;p3"/>
          <p:cNvSpPr txBox="1">
            <a:spLocks noGrp="1"/>
          </p:cNvSpPr>
          <p:nvPr>
            <p:ph type="subTitle" idx="1"/>
          </p:nvPr>
        </p:nvSpPr>
        <p:spPr>
          <a:xfrm>
            <a:off x="2444650" y="2276025"/>
            <a:ext cx="5733300" cy="374700"/>
          </a:xfrm>
          <a:prstGeom prst="rect">
            <a:avLst/>
          </a:prstGeom>
        </p:spPr>
        <p:txBody>
          <a:bodyPr spcFirstLastPara="1" wrap="square" lIns="0" tIns="0" rIns="0" bIns="0" anchor="t" anchorCtr="0">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3000"/>
              <a:buNone/>
              <a:defRPr sz="3000">
                <a:solidFill>
                  <a:schemeClr val="accent1"/>
                </a:solidFill>
              </a:defRPr>
            </a:lvl2pPr>
            <a:lvl3pPr lvl="2" rtl="0">
              <a:spcBef>
                <a:spcPts val="0"/>
              </a:spcBef>
              <a:spcAft>
                <a:spcPts val="0"/>
              </a:spcAft>
              <a:buSzPts val="3000"/>
              <a:buNone/>
              <a:defRPr sz="3000">
                <a:solidFill>
                  <a:schemeClr val="accent1"/>
                </a:solidFill>
              </a:defRPr>
            </a:lvl3pPr>
            <a:lvl4pPr lvl="3" rtl="0">
              <a:spcBef>
                <a:spcPts val="0"/>
              </a:spcBef>
              <a:spcAft>
                <a:spcPts val="0"/>
              </a:spcAft>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grpSp>
        <p:nvGrpSpPr>
          <p:cNvPr id="26" name="Google Shape;26;p4"/>
          <p:cNvGrpSpPr/>
          <p:nvPr/>
        </p:nvGrpSpPr>
        <p:grpSpPr>
          <a:xfrm rot="10800000">
            <a:off x="6904227" y="249339"/>
            <a:ext cx="2034302" cy="2271600"/>
            <a:chOff x="208025" y="2621275"/>
            <a:chExt cx="2034302" cy="2271600"/>
          </a:xfrm>
        </p:grpSpPr>
        <p:sp>
          <p:nvSpPr>
            <p:cNvPr id="27" name="Google Shape;27;p4"/>
            <p:cNvSpPr/>
            <p:nvPr/>
          </p:nvSpPr>
          <p:spPr>
            <a:xfrm rot="-5400000" flipH="1">
              <a:off x="89375" y="2739925"/>
              <a:ext cx="2271600" cy="2034300"/>
            </a:xfrm>
            <a:prstGeom prst="parallelogram">
              <a:avLst>
                <a:gd name="adj" fmla="val 22770"/>
              </a:avLst>
            </a:prstGeom>
            <a:gradFill>
              <a:gsLst>
                <a:gs pos="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4"/>
          <p:cNvGrpSpPr/>
          <p:nvPr/>
        </p:nvGrpSpPr>
        <p:grpSpPr>
          <a:xfrm>
            <a:off x="208025" y="2621275"/>
            <a:ext cx="2034302" cy="2271600"/>
            <a:chOff x="208025" y="2621275"/>
            <a:chExt cx="2034302" cy="2271600"/>
          </a:xfrm>
        </p:grpSpPr>
        <p:sp>
          <p:nvSpPr>
            <p:cNvPr id="30" name="Google Shape;30;p4"/>
            <p:cNvSpPr/>
            <p:nvPr/>
          </p:nvSpPr>
          <p:spPr>
            <a:xfrm rot="-5400000" flipH="1">
              <a:off x="89375" y="2739925"/>
              <a:ext cx="2271600" cy="2034300"/>
            </a:xfrm>
            <a:prstGeom prst="parallelogram">
              <a:avLst>
                <a:gd name="adj" fmla="val 22770"/>
              </a:avLst>
            </a:prstGeom>
            <a:gradFill>
              <a:gsLst>
                <a:gs pos="0">
                  <a:schemeClr val="accent1"/>
                </a:gs>
                <a:gs pos="29000">
                  <a:schemeClr val="accen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800000">
              <a:off x="617527" y="4047646"/>
              <a:ext cx="1624800" cy="380700"/>
            </a:xfrm>
            <a:prstGeom prst="rtTriangle">
              <a:avLst/>
            </a:prstGeom>
            <a:gradFill>
              <a:gsLst>
                <a:gs pos="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4"/>
          <p:cNvSpPr/>
          <p:nvPr/>
        </p:nvSpPr>
        <p:spPr>
          <a:xfrm rot="10800000" flipH="1">
            <a:off x="624300" y="1092075"/>
            <a:ext cx="7895400" cy="2959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4209475" y="728032"/>
            <a:ext cx="725100" cy="725100"/>
          </a:xfrm>
          <a:prstGeom prst="rect">
            <a:avLst/>
          </a:prstGeom>
          <a:gradFill>
            <a:gsLst>
              <a:gs pos="0">
                <a:srgbClr val="4F5876"/>
              </a:gs>
              <a:gs pos="100000">
                <a:srgbClr val="1D1F25"/>
              </a:gs>
            </a:gsLst>
            <a:lin ang="1619866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4" name="Google Shape;34;p4"/>
          <p:cNvSpPr txBox="1">
            <a:spLocks noGrp="1"/>
          </p:cNvSpPr>
          <p:nvPr>
            <p:ph type="body" idx="1"/>
          </p:nvPr>
        </p:nvSpPr>
        <p:spPr>
          <a:xfrm>
            <a:off x="1262175" y="1553800"/>
            <a:ext cx="6619800" cy="2035800"/>
          </a:xfrm>
          <a:prstGeom prst="rect">
            <a:avLst/>
          </a:prstGeom>
        </p:spPr>
        <p:txBody>
          <a:bodyPr spcFirstLastPara="1" wrap="square" lIns="0" tIns="0" rIns="0" bIns="0" anchor="ctr" anchorCtr="0">
            <a:noAutofit/>
          </a:bodyPr>
          <a:lstStyle>
            <a:lvl1pPr marL="457200" lvl="0" indent="-419100" algn="ctr" rtl="0">
              <a:lnSpc>
                <a:spcPct val="100000"/>
              </a:lnSpc>
              <a:spcBef>
                <a:spcPts val="600"/>
              </a:spcBef>
              <a:spcAft>
                <a:spcPts val="0"/>
              </a:spcAft>
              <a:buSzPts val="3000"/>
              <a:buChar char="⊳"/>
              <a:defRPr sz="3000"/>
            </a:lvl1pPr>
            <a:lvl2pPr marL="914400" lvl="1" indent="-419100" algn="ctr" rtl="0">
              <a:lnSpc>
                <a:spcPct val="100000"/>
              </a:lnSpc>
              <a:spcBef>
                <a:spcPts val="0"/>
              </a:spcBef>
              <a:spcAft>
                <a:spcPts val="0"/>
              </a:spcAft>
              <a:buSzPts val="3000"/>
              <a:buChar char="▸"/>
              <a:defRPr sz="3000"/>
            </a:lvl2pPr>
            <a:lvl3pPr marL="1371600" lvl="2" indent="-419100" algn="ctr" rtl="0">
              <a:lnSpc>
                <a:spcPct val="100000"/>
              </a:lnSpc>
              <a:spcBef>
                <a:spcPts val="0"/>
              </a:spcBef>
              <a:spcAft>
                <a:spcPts val="0"/>
              </a:spcAft>
              <a:buSzPts val="3000"/>
              <a:buChar char="▸"/>
              <a:defRPr sz="3000"/>
            </a:lvl3pPr>
            <a:lvl4pPr marL="1828800" lvl="3" indent="-419100" algn="ctr" rtl="0">
              <a:lnSpc>
                <a:spcPct val="100000"/>
              </a:lnSpc>
              <a:spcBef>
                <a:spcPts val="0"/>
              </a:spcBef>
              <a:spcAft>
                <a:spcPts val="0"/>
              </a:spcAft>
              <a:buSzPts val="3000"/>
              <a:buChar char="▸"/>
              <a:defRPr sz="3000"/>
            </a:lvl4pPr>
            <a:lvl5pPr marL="2286000" lvl="4" indent="-419100" algn="ctr" rtl="0">
              <a:lnSpc>
                <a:spcPct val="100000"/>
              </a:lnSpc>
              <a:spcBef>
                <a:spcPts val="0"/>
              </a:spcBef>
              <a:spcAft>
                <a:spcPts val="0"/>
              </a:spcAft>
              <a:buSzPts val="3000"/>
              <a:buChar char="▸"/>
              <a:defRPr sz="3000"/>
            </a:lvl5pPr>
            <a:lvl6pPr marL="2743200" lvl="5" indent="-419100" algn="ctr" rtl="0">
              <a:lnSpc>
                <a:spcPct val="100000"/>
              </a:lnSpc>
              <a:spcBef>
                <a:spcPts val="0"/>
              </a:spcBef>
              <a:spcAft>
                <a:spcPts val="0"/>
              </a:spcAft>
              <a:buSzPts val="3000"/>
              <a:buChar char="▸"/>
              <a:defRPr sz="3000"/>
            </a:lvl6pPr>
            <a:lvl7pPr marL="3200400" lvl="6" indent="-419100" algn="ctr" rtl="0">
              <a:lnSpc>
                <a:spcPct val="100000"/>
              </a:lnSpc>
              <a:spcBef>
                <a:spcPts val="0"/>
              </a:spcBef>
              <a:spcAft>
                <a:spcPts val="0"/>
              </a:spcAft>
              <a:buSzPts val="3000"/>
              <a:buChar char="▸"/>
              <a:defRPr sz="3000"/>
            </a:lvl7pPr>
            <a:lvl8pPr marL="3657600" lvl="7" indent="-419100" algn="ctr" rtl="0">
              <a:lnSpc>
                <a:spcPct val="100000"/>
              </a:lnSpc>
              <a:spcBef>
                <a:spcPts val="0"/>
              </a:spcBef>
              <a:spcAft>
                <a:spcPts val="0"/>
              </a:spcAft>
              <a:buSzPts val="3000"/>
              <a:buChar char="▸"/>
              <a:defRPr sz="3000"/>
            </a:lvl8pPr>
            <a:lvl9pPr marL="4114800" lvl="8" indent="-419100" algn="ctr">
              <a:lnSpc>
                <a:spcPct val="100000"/>
              </a:lnSpc>
              <a:spcBef>
                <a:spcPts val="0"/>
              </a:spcBef>
              <a:spcAft>
                <a:spcPts val="0"/>
              </a:spcAft>
              <a:buSzPts val="3000"/>
              <a:buChar char="▸"/>
              <a:defRPr sz="3000"/>
            </a:lvl9pPr>
          </a:lstStyle>
          <a:p>
            <a:endParaRPr/>
          </a:p>
        </p:txBody>
      </p:sp>
      <p:sp>
        <p:nvSpPr>
          <p:cNvPr id="35" name="Google Shape;35;p4"/>
          <p:cNvSpPr txBox="1"/>
          <p:nvPr/>
        </p:nvSpPr>
        <p:spPr>
          <a:xfrm>
            <a:off x="4209450" y="855225"/>
            <a:ext cx="725100" cy="477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6000" b="1">
                <a:solidFill>
                  <a:schemeClr val="lt1"/>
                </a:solidFill>
                <a:latin typeface="Encode Sans Semi Condensed"/>
                <a:ea typeface="Encode Sans Semi Condensed"/>
                <a:cs typeface="Encode Sans Semi Condensed"/>
                <a:sym typeface="Encode Sans Semi Condensed"/>
              </a:rPr>
              <a:t>“</a:t>
            </a:r>
            <a:endParaRPr sz="6000" b="1">
              <a:solidFill>
                <a:schemeClr val="lt1"/>
              </a:solidFill>
              <a:latin typeface="Encode Sans Semi Condensed"/>
              <a:ea typeface="Encode Sans Semi Condensed"/>
              <a:cs typeface="Encode Sans Semi Condensed"/>
              <a:sym typeface="Encode Sans Semi Condensed"/>
            </a:endParaRPr>
          </a:p>
        </p:txBody>
      </p:sp>
      <p:sp>
        <p:nvSpPr>
          <p:cNvPr id="36" name="Google Shape;36;p4"/>
          <p:cNvSpPr txBox="1">
            <a:spLocks noGrp="1"/>
          </p:cNvSpPr>
          <p:nvPr>
            <p:ph type="sldNum" idx="12"/>
          </p:nvPr>
        </p:nvSpPr>
        <p:spPr>
          <a:xfrm>
            <a:off x="4329300" y="4612325"/>
            <a:ext cx="485400" cy="5310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7"/>
        <p:cNvGrpSpPr/>
        <p:nvPr/>
      </p:nvGrpSpPr>
      <p:grpSpPr>
        <a:xfrm>
          <a:off x="0" y="0"/>
          <a:ext cx="0" cy="0"/>
          <a:chOff x="0" y="0"/>
          <a:chExt cx="0" cy="0"/>
        </a:xfrm>
      </p:grpSpPr>
      <p:grpSp>
        <p:nvGrpSpPr>
          <p:cNvPr id="38" name="Google Shape;38;p5"/>
          <p:cNvGrpSpPr/>
          <p:nvPr/>
        </p:nvGrpSpPr>
        <p:grpSpPr>
          <a:xfrm>
            <a:off x="0" y="277661"/>
            <a:ext cx="7817376" cy="1293452"/>
            <a:chOff x="0" y="277661"/>
            <a:chExt cx="7817376" cy="1293452"/>
          </a:xfrm>
        </p:grpSpPr>
        <p:sp>
          <p:nvSpPr>
            <p:cNvPr id="39" name="Google Shape;39;p5"/>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5"/>
            <p:cNvGrpSpPr/>
            <p:nvPr/>
          </p:nvGrpSpPr>
          <p:grpSpPr>
            <a:xfrm>
              <a:off x="284659" y="277661"/>
              <a:ext cx="7532717" cy="895903"/>
              <a:chOff x="0" y="266575"/>
              <a:chExt cx="6046490" cy="1687200"/>
            </a:xfrm>
          </p:grpSpPr>
          <p:sp>
            <p:nvSpPr>
              <p:cNvPr id="42" name="Google Shape;42;p5"/>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44;p5"/>
          <p:cNvGrpSpPr/>
          <p:nvPr/>
        </p:nvGrpSpPr>
        <p:grpSpPr>
          <a:xfrm rot="10800000" flipH="1">
            <a:off x="8543953" y="4243733"/>
            <a:ext cx="600055" cy="374899"/>
            <a:chOff x="5211448" y="3165393"/>
            <a:chExt cx="1477967" cy="784800"/>
          </a:xfrm>
        </p:grpSpPr>
        <p:sp>
          <p:nvSpPr>
            <p:cNvPr id="45" name="Google Shape;45;p5"/>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5"/>
          <p:cNvGrpSpPr/>
          <p:nvPr/>
        </p:nvGrpSpPr>
        <p:grpSpPr>
          <a:xfrm flipH="1">
            <a:off x="8385351" y="4612318"/>
            <a:ext cx="758573" cy="531131"/>
            <a:chOff x="0" y="266575"/>
            <a:chExt cx="7503194" cy="1687200"/>
          </a:xfrm>
        </p:grpSpPr>
        <p:sp>
          <p:nvSpPr>
            <p:cNvPr id="48" name="Google Shape;48;p5"/>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5"/>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1" name="Google Shape;51;p5"/>
          <p:cNvSpPr txBox="1">
            <a:spLocks noGrp="1"/>
          </p:cNvSpPr>
          <p:nvPr>
            <p:ph type="body" idx="1"/>
          </p:nvPr>
        </p:nvSpPr>
        <p:spPr>
          <a:xfrm>
            <a:off x="1206100" y="1706200"/>
            <a:ext cx="7026900" cy="30648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2" name="Google Shape;52;p5"/>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3"/>
        <p:cNvGrpSpPr/>
        <p:nvPr/>
      </p:nvGrpSpPr>
      <p:grpSpPr>
        <a:xfrm>
          <a:off x="0" y="0"/>
          <a:ext cx="0" cy="0"/>
          <a:chOff x="0" y="0"/>
          <a:chExt cx="0" cy="0"/>
        </a:xfrm>
      </p:grpSpPr>
      <p:sp>
        <p:nvSpPr>
          <p:cNvPr id="54" name="Google Shape;54;p6"/>
          <p:cNvSpPr/>
          <p:nvPr/>
        </p:nvSpPr>
        <p:spPr>
          <a:xfrm rot="-5400000" flipH="1">
            <a:off x="112050" y="481364"/>
            <a:ext cx="9777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rot="10800000">
            <a:off x="278209" y="1169850"/>
            <a:ext cx="927900" cy="2979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6"/>
          <p:cNvGrpSpPr/>
          <p:nvPr/>
        </p:nvGrpSpPr>
        <p:grpSpPr>
          <a:xfrm>
            <a:off x="284659" y="277661"/>
            <a:ext cx="7532717" cy="895903"/>
            <a:chOff x="0" y="266575"/>
            <a:chExt cx="6046490" cy="1687200"/>
          </a:xfrm>
        </p:grpSpPr>
        <p:sp>
          <p:nvSpPr>
            <p:cNvPr id="57" name="Google Shape;57;p6"/>
            <p:cNvSpPr/>
            <p:nvPr/>
          </p:nvSpPr>
          <p:spPr>
            <a:xfrm rot="10800000" flipH="1">
              <a:off x="0" y="266575"/>
              <a:ext cx="5867700" cy="16872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10800000">
              <a:off x="5864390" y="266658"/>
              <a:ext cx="182100" cy="1684500"/>
            </a:xfrm>
            <a:prstGeom prst="triangle">
              <a:avLst>
                <a:gd name="adj" fmla="val 100000"/>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6"/>
          <p:cNvGrpSpPr/>
          <p:nvPr/>
        </p:nvGrpSpPr>
        <p:grpSpPr>
          <a:xfrm rot="10800000" flipH="1">
            <a:off x="8543953" y="4243733"/>
            <a:ext cx="600055" cy="374899"/>
            <a:chOff x="5211448" y="3165393"/>
            <a:chExt cx="1477967" cy="784800"/>
          </a:xfrm>
        </p:grpSpPr>
        <p:sp>
          <p:nvSpPr>
            <p:cNvPr id="60" name="Google Shape;60;p6"/>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6"/>
          <p:cNvGrpSpPr/>
          <p:nvPr/>
        </p:nvGrpSpPr>
        <p:grpSpPr>
          <a:xfrm flipH="1">
            <a:off x="8385351" y="4612318"/>
            <a:ext cx="758573" cy="531131"/>
            <a:chOff x="0" y="266575"/>
            <a:chExt cx="7503194" cy="1687200"/>
          </a:xfrm>
        </p:grpSpPr>
        <p:sp>
          <p:nvSpPr>
            <p:cNvPr id="63" name="Google Shape;63;p6"/>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txBox="1">
            <a:spLocks noGrp="1"/>
          </p:cNvSpPr>
          <p:nvPr>
            <p:ph type="title"/>
          </p:nvPr>
        </p:nvSpPr>
        <p:spPr>
          <a:xfrm>
            <a:off x="533400" y="277650"/>
            <a:ext cx="6840600" cy="895800"/>
          </a:xfrm>
          <a:prstGeom prst="rect">
            <a:avLst/>
          </a:prstGeom>
        </p:spPr>
        <p:txBody>
          <a:bodyPr spcFirstLastPara="1" wrap="square" lIns="0" tIns="0" rIns="0" bIns="0"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6" name="Google Shape;66;p6"/>
          <p:cNvSpPr txBox="1">
            <a:spLocks noGrp="1"/>
          </p:cNvSpPr>
          <p:nvPr>
            <p:ph type="body" idx="1"/>
          </p:nvPr>
        </p:nvSpPr>
        <p:spPr>
          <a:xfrm>
            <a:off x="1206100" y="1706200"/>
            <a:ext cx="3336900" cy="30648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7" name="Google Shape;67;p6"/>
          <p:cNvSpPr txBox="1">
            <a:spLocks noGrp="1"/>
          </p:cNvSpPr>
          <p:nvPr>
            <p:ph type="body" idx="2"/>
          </p:nvPr>
        </p:nvSpPr>
        <p:spPr>
          <a:xfrm>
            <a:off x="4896145" y="1706200"/>
            <a:ext cx="3336900" cy="30648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68" name="Google Shape;68;p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
        <p:cNvGrpSpPr/>
        <p:nvPr/>
      </p:nvGrpSpPr>
      <p:grpSpPr>
        <a:xfrm>
          <a:off x="0" y="0"/>
          <a:ext cx="0" cy="0"/>
          <a:chOff x="0" y="0"/>
          <a:chExt cx="0" cy="0"/>
        </a:xfrm>
      </p:grpSpPr>
      <p:sp>
        <p:nvSpPr>
          <p:cNvPr id="101" name="Google Shape;101;p9"/>
          <p:cNvSpPr/>
          <p:nvPr/>
        </p:nvSpPr>
        <p:spPr>
          <a:xfrm rot="5400000">
            <a:off x="8234561" y="4139455"/>
            <a:ext cx="6171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rot="10800000" flipH="1">
            <a:off x="7937900" y="4795467"/>
            <a:ext cx="927900" cy="1881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rot="-5400000" flipH="1">
            <a:off x="292350" y="4139455"/>
            <a:ext cx="6171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rot="10800000">
            <a:off x="278211" y="4795467"/>
            <a:ext cx="927900" cy="1881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rot="10800000" flipH="1">
            <a:off x="281975" y="4232425"/>
            <a:ext cx="8580000" cy="5655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txBox="1">
            <a:spLocks noGrp="1"/>
          </p:cNvSpPr>
          <p:nvPr>
            <p:ph type="body" idx="1"/>
          </p:nvPr>
        </p:nvSpPr>
        <p:spPr>
          <a:xfrm>
            <a:off x="282000" y="4232425"/>
            <a:ext cx="8580000" cy="565500"/>
          </a:xfrm>
          <a:prstGeom prst="rect">
            <a:avLst/>
          </a:prstGeom>
        </p:spPr>
        <p:txBody>
          <a:bodyPr spcFirstLastPara="1" wrap="square" lIns="0" tIns="0" rIns="0" bIns="0" anchor="ctr" anchorCtr="0">
            <a:noAutofit/>
          </a:bodyPr>
          <a:lstStyle>
            <a:lvl1pPr marL="457200" lvl="0" indent="-228600" algn="ctr">
              <a:spcBef>
                <a:spcPts val="360"/>
              </a:spcBef>
              <a:spcAft>
                <a:spcPts val="0"/>
              </a:spcAft>
              <a:buSzPts val="1600"/>
              <a:buNone/>
              <a:defRPr sz="1600"/>
            </a:lvl1pPr>
          </a:lstStyle>
          <a:p>
            <a:endParaRPr/>
          </a:p>
        </p:txBody>
      </p:sp>
      <p:sp>
        <p:nvSpPr>
          <p:cNvPr id="107" name="Google Shape;107;p9"/>
          <p:cNvSpPr txBox="1">
            <a:spLocks noGrp="1"/>
          </p:cNvSpPr>
          <p:nvPr>
            <p:ph type="sldNum" idx="12"/>
          </p:nvPr>
        </p:nvSpPr>
        <p:spPr>
          <a:xfrm>
            <a:off x="4327150" y="4797925"/>
            <a:ext cx="485400" cy="345300"/>
          </a:xfrm>
          <a:prstGeom prst="rect">
            <a:avLst/>
          </a:prstGeom>
        </p:spPr>
        <p:txBody>
          <a:bodyPr spcFirstLastPara="1" wrap="square" lIns="0" tIns="0" rIns="0" bIns="0" anchor="ctr" anchorCtr="0">
            <a:noAutofit/>
          </a:bodyPr>
          <a:lstStyle>
            <a:lvl1pPr lvl="0" algn="ctr">
              <a:buNone/>
              <a:defRPr>
                <a:solidFill>
                  <a:schemeClr val="accent2"/>
                </a:solidFill>
              </a:defRPr>
            </a:lvl1pPr>
            <a:lvl2pPr lvl="1" algn="ctr">
              <a:buNone/>
              <a:defRPr>
                <a:solidFill>
                  <a:schemeClr val="accent2"/>
                </a:solidFill>
              </a:defRPr>
            </a:lvl2pPr>
            <a:lvl3pPr lvl="2" algn="ctr">
              <a:buNone/>
              <a:defRPr>
                <a:solidFill>
                  <a:schemeClr val="accent2"/>
                </a:solidFill>
              </a:defRPr>
            </a:lvl3pPr>
            <a:lvl4pPr lvl="3" algn="ctr">
              <a:buNone/>
              <a:defRPr>
                <a:solidFill>
                  <a:schemeClr val="accent2"/>
                </a:solidFill>
              </a:defRPr>
            </a:lvl4pPr>
            <a:lvl5pPr lvl="4" algn="ctr">
              <a:buNone/>
              <a:defRPr>
                <a:solidFill>
                  <a:schemeClr val="accent2"/>
                </a:solidFill>
              </a:defRPr>
            </a:lvl5pPr>
            <a:lvl6pPr lvl="5" algn="ctr">
              <a:buNone/>
              <a:defRPr>
                <a:solidFill>
                  <a:schemeClr val="accent2"/>
                </a:solidFill>
              </a:defRPr>
            </a:lvl6pPr>
            <a:lvl7pPr lvl="6" algn="ctr">
              <a:buNone/>
              <a:defRPr>
                <a:solidFill>
                  <a:schemeClr val="accent2"/>
                </a:solidFill>
              </a:defRPr>
            </a:lvl7pPr>
            <a:lvl8pPr lvl="7" algn="ctr">
              <a:buNone/>
              <a:defRPr>
                <a:solidFill>
                  <a:schemeClr val="accent2"/>
                </a:solidFill>
              </a:defRPr>
            </a:lvl8pPr>
            <a:lvl9pPr lvl="8" algn="ctr">
              <a:buNone/>
              <a:defRPr>
                <a:solidFill>
                  <a:schemeClr val="accent2"/>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grpSp>
        <p:nvGrpSpPr>
          <p:cNvPr id="109" name="Google Shape;109;p10"/>
          <p:cNvGrpSpPr/>
          <p:nvPr/>
        </p:nvGrpSpPr>
        <p:grpSpPr>
          <a:xfrm rot="10800000" flipH="1">
            <a:off x="8543953" y="4243733"/>
            <a:ext cx="600055" cy="374899"/>
            <a:chOff x="5211448" y="3165393"/>
            <a:chExt cx="1477967" cy="784800"/>
          </a:xfrm>
        </p:grpSpPr>
        <p:sp>
          <p:nvSpPr>
            <p:cNvPr id="110" name="Google Shape;110;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0"/>
          <p:cNvGrpSpPr/>
          <p:nvPr/>
        </p:nvGrpSpPr>
        <p:grpSpPr>
          <a:xfrm flipH="1">
            <a:off x="8385351" y="4612318"/>
            <a:ext cx="758573" cy="531131"/>
            <a:chOff x="0" y="266575"/>
            <a:chExt cx="7503194" cy="1687200"/>
          </a:xfrm>
        </p:grpSpPr>
        <p:sp>
          <p:nvSpPr>
            <p:cNvPr id="113" name="Google Shape;113;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0"/>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6" name="Google Shape;116;p10"/>
          <p:cNvGrpSpPr/>
          <p:nvPr/>
        </p:nvGrpSpPr>
        <p:grpSpPr>
          <a:xfrm flipH="1">
            <a:off x="1" y="524824"/>
            <a:ext cx="600055" cy="374899"/>
            <a:chOff x="5211448" y="3165393"/>
            <a:chExt cx="1477967" cy="784800"/>
          </a:xfrm>
        </p:grpSpPr>
        <p:sp>
          <p:nvSpPr>
            <p:cNvPr id="117" name="Google Shape;117;p10"/>
            <p:cNvSpPr/>
            <p:nvPr/>
          </p:nvSpPr>
          <p:spPr>
            <a:xfrm rot="-5400000" flipH="1">
              <a:off x="5558565" y="2819343"/>
              <a:ext cx="784800" cy="1476900"/>
            </a:xfrm>
            <a:prstGeom prst="triangle">
              <a:avLst>
                <a:gd name="adj" fmla="val 50000"/>
              </a:avLst>
            </a:prstGeom>
            <a:gradFill>
              <a:gsLst>
                <a:gs pos="0">
                  <a:schemeClr val="accent1"/>
                </a:gs>
                <a:gs pos="100000">
                  <a:schemeClr val="accent2"/>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0"/>
            <p:cNvSpPr/>
            <p:nvPr/>
          </p:nvSpPr>
          <p:spPr>
            <a:xfrm rot="10800000" flipH="1">
              <a:off x="5211448" y="3169975"/>
              <a:ext cx="1477800" cy="3897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10"/>
          <p:cNvGrpSpPr/>
          <p:nvPr/>
        </p:nvGrpSpPr>
        <p:grpSpPr>
          <a:xfrm rot="10800000" flipH="1">
            <a:off x="84" y="8"/>
            <a:ext cx="758573" cy="531131"/>
            <a:chOff x="0" y="266575"/>
            <a:chExt cx="7503194" cy="1687200"/>
          </a:xfrm>
        </p:grpSpPr>
        <p:sp>
          <p:nvSpPr>
            <p:cNvPr id="120" name="Google Shape;120;p10"/>
            <p:cNvSpPr/>
            <p:nvPr/>
          </p:nvSpPr>
          <p:spPr>
            <a:xfrm rot="10800000" flipH="1">
              <a:off x="0" y="266575"/>
              <a:ext cx="5867700" cy="1687200"/>
            </a:xfrm>
            <a:prstGeom prst="rect">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rot="10800000">
              <a:off x="5808794" y="266660"/>
              <a:ext cx="1694400" cy="1684500"/>
            </a:xfrm>
            <a:prstGeom prst="triangle">
              <a:avLst>
                <a:gd name="adj" fmla="val 100000"/>
              </a:avLst>
            </a:prstGeom>
            <a:gradFill>
              <a:gsLst>
                <a:gs pos="0">
                  <a:schemeClr val="accent1"/>
                </a:gs>
                <a:gs pos="100000">
                  <a:schemeClr val="accent2"/>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00" y="277650"/>
            <a:ext cx="6840600" cy="895800"/>
          </a:xfrm>
          <a:prstGeom prst="rect">
            <a:avLst/>
          </a:prstGeom>
          <a:noFill/>
          <a:ln>
            <a:noFill/>
          </a:ln>
          <a:effectLst>
            <a:outerShdw blurRad="28575" dist="9525" dir="5400000" algn="bl" rotWithShape="0">
              <a:schemeClr val="dk1">
                <a:alpha val="15000"/>
              </a:schemeClr>
            </a:outerShdw>
          </a:effectLst>
        </p:spPr>
        <p:txBody>
          <a:bodyPr spcFirstLastPara="1" wrap="square" lIns="0" tIns="0" rIns="0" bIns="0" anchor="ctr" anchorCtr="0">
            <a:noAutofit/>
          </a:bodyPr>
          <a:lstStyle>
            <a:lvl1pPr lvl="0">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1pPr>
            <a:lvl2pPr lvl="1">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2pPr>
            <a:lvl3pPr lvl="2">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3pPr>
            <a:lvl4pPr lvl="3">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4pPr>
            <a:lvl5pPr lvl="4">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5pPr>
            <a:lvl6pPr lvl="5">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6pPr>
            <a:lvl7pPr lvl="6">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7pPr>
            <a:lvl8pPr lvl="7">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8pPr>
            <a:lvl9pPr lvl="8">
              <a:lnSpc>
                <a:spcPct val="90000"/>
              </a:lnSpc>
              <a:spcBef>
                <a:spcPts val="0"/>
              </a:spcBef>
              <a:spcAft>
                <a:spcPts val="0"/>
              </a:spcAft>
              <a:buClr>
                <a:schemeClr val="lt1"/>
              </a:buClr>
              <a:buSzPts val="3200"/>
              <a:buFont typeface="Encode Sans Semi Condensed SemiBold"/>
              <a:buNone/>
              <a:defRPr sz="3200">
                <a:solidFill>
                  <a:schemeClr val="lt1"/>
                </a:solidFill>
                <a:latin typeface="Encode Sans Semi Condensed SemiBold"/>
                <a:ea typeface="Encode Sans Semi Condensed SemiBold"/>
                <a:cs typeface="Encode Sans Semi Condensed SemiBold"/>
                <a:sym typeface="Encode Sans Semi Condensed SemiBold"/>
              </a:defRPr>
            </a:lvl9pPr>
          </a:lstStyle>
          <a:p>
            <a:endParaRPr/>
          </a:p>
        </p:txBody>
      </p:sp>
      <p:sp>
        <p:nvSpPr>
          <p:cNvPr id="7" name="Google Shape;7;p1"/>
          <p:cNvSpPr txBox="1">
            <a:spLocks noGrp="1"/>
          </p:cNvSpPr>
          <p:nvPr>
            <p:ph type="body" idx="1"/>
          </p:nvPr>
        </p:nvSpPr>
        <p:spPr>
          <a:xfrm>
            <a:off x="1470125" y="1553800"/>
            <a:ext cx="6915300" cy="30648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17500">
              <a:lnSpc>
                <a:spcPct val="115000"/>
              </a:lnSpc>
              <a:spcBef>
                <a:spcPts val="0"/>
              </a:spcBef>
              <a:spcAft>
                <a:spcPts val="0"/>
              </a:spcAft>
              <a:buClr>
                <a:schemeClr val="accent1"/>
              </a:buClr>
              <a:buSzPts val="1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a:lnSpc>
                <a:spcPct val="115000"/>
              </a:lnSpc>
              <a:spcBef>
                <a:spcPts val="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543950" y="4612325"/>
            <a:ext cx="485400" cy="531000"/>
          </a:xfrm>
          <a:prstGeom prst="rect">
            <a:avLst/>
          </a:prstGeom>
          <a:noFill/>
          <a:ln>
            <a:noFill/>
          </a:ln>
        </p:spPr>
        <p:txBody>
          <a:bodyPr spcFirstLastPara="1" wrap="square" lIns="0" tIns="0" rIns="0" bIns="0" anchor="ctr" anchorCtr="0">
            <a:noAutofit/>
          </a:bodyPr>
          <a:lstStyle>
            <a:lvl1pPr lvl="0" algn="r">
              <a:buNone/>
              <a:defRPr sz="1300">
                <a:solidFill>
                  <a:schemeClr val="lt1"/>
                </a:solidFill>
                <a:latin typeface="Encode Sans Semi Condensed SemiBold"/>
                <a:ea typeface="Encode Sans Semi Condensed SemiBold"/>
                <a:cs typeface="Encode Sans Semi Condensed SemiBold"/>
                <a:sym typeface="Encode Sans Semi Condensed SemiBold"/>
              </a:defRPr>
            </a:lvl1pPr>
            <a:lvl2pPr lvl="1" algn="r">
              <a:buNone/>
              <a:defRPr sz="1300">
                <a:solidFill>
                  <a:schemeClr val="lt1"/>
                </a:solidFill>
                <a:latin typeface="Encode Sans Semi Condensed SemiBold"/>
                <a:ea typeface="Encode Sans Semi Condensed SemiBold"/>
                <a:cs typeface="Encode Sans Semi Condensed SemiBold"/>
                <a:sym typeface="Encode Sans Semi Condensed SemiBold"/>
              </a:defRPr>
            </a:lvl2pPr>
            <a:lvl3pPr lvl="2" algn="r">
              <a:buNone/>
              <a:defRPr sz="1300">
                <a:solidFill>
                  <a:schemeClr val="lt1"/>
                </a:solidFill>
                <a:latin typeface="Encode Sans Semi Condensed SemiBold"/>
                <a:ea typeface="Encode Sans Semi Condensed SemiBold"/>
                <a:cs typeface="Encode Sans Semi Condensed SemiBold"/>
                <a:sym typeface="Encode Sans Semi Condensed SemiBold"/>
              </a:defRPr>
            </a:lvl3pPr>
            <a:lvl4pPr lvl="3" algn="r">
              <a:buNone/>
              <a:defRPr sz="1300">
                <a:solidFill>
                  <a:schemeClr val="lt1"/>
                </a:solidFill>
                <a:latin typeface="Encode Sans Semi Condensed SemiBold"/>
                <a:ea typeface="Encode Sans Semi Condensed SemiBold"/>
                <a:cs typeface="Encode Sans Semi Condensed SemiBold"/>
                <a:sym typeface="Encode Sans Semi Condensed SemiBold"/>
              </a:defRPr>
            </a:lvl4pPr>
            <a:lvl5pPr lvl="4" algn="r">
              <a:buNone/>
              <a:defRPr sz="1300">
                <a:solidFill>
                  <a:schemeClr val="lt1"/>
                </a:solidFill>
                <a:latin typeface="Encode Sans Semi Condensed SemiBold"/>
                <a:ea typeface="Encode Sans Semi Condensed SemiBold"/>
                <a:cs typeface="Encode Sans Semi Condensed SemiBold"/>
                <a:sym typeface="Encode Sans Semi Condensed SemiBold"/>
              </a:defRPr>
            </a:lvl5pPr>
            <a:lvl6pPr lvl="5" algn="r">
              <a:buNone/>
              <a:defRPr sz="1300">
                <a:solidFill>
                  <a:schemeClr val="lt1"/>
                </a:solidFill>
                <a:latin typeface="Encode Sans Semi Condensed SemiBold"/>
                <a:ea typeface="Encode Sans Semi Condensed SemiBold"/>
                <a:cs typeface="Encode Sans Semi Condensed SemiBold"/>
                <a:sym typeface="Encode Sans Semi Condensed SemiBold"/>
              </a:defRPr>
            </a:lvl6pPr>
            <a:lvl7pPr lvl="6" algn="r">
              <a:buNone/>
              <a:defRPr sz="1300">
                <a:solidFill>
                  <a:schemeClr val="lt1"/>
                </a:solidFill>
                <a:latin typeface="Encode Sans Semi Condensed SemiBold"/>
                <a:ea typeface="Encode Sans Semi Condensed SemiBold"/>
                <a:cs typeface="Encode Sans Semi Condensed SemiBold"/>
                <a:sym typeface="Encode Sans Semi Condensed SemiBold"/>
              </a:defRPr>
            </a:lvl7pPr>
            <a:lvl8pPr lvl="7" algn="r">
              <a:buNone/>
              <a:defRPr sz="1300">
                <a:solidFill>
                  <a:schemeClr val="lt1"/>
                </a:solidFill>
                <a:latin typeface="Encode Sans Semi Condensed SemiBold"/>
                <a:ea typeface="Encode Sans Semi Condensed SemiBold"/>
                <a:cs typeface="Encode Sans Semi Condensed SemiBold"/>
                <a:sym typeface="Encode Sans Semi Condensed SemiBold"/>
              </a:defRPr>
            </a:lvl8pPr>
            <a:lvl9pPr lvl="8" algn="r">
              <a:buNone/>
              <a:defRPr sz="1300">
                <a:solidFill>
                  <a:schemeClr val="lt1"/>
                </a:solidFill>
                <a:latin typeface="Encode Sans Semi Condensed SemiBold"/>
                <a:ea typeface="Encode Sans Semi Condensed SemiBold"/>
                <a:cs typeface="Encode Sans Semi Condensed SemiBold"/>
                <a:sym typeface="Encode Sans Semi Condensed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ypulse.com/article/2017/10/16/what-magazines-are-millennials-gen-z-actually-reading/" TargetMode="Externa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yello.co/blog/recruiting-generation-z/"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1"/>
          <p:cNvSpPr txBox="1">
            <a:spLocks noGrp="1"/>
          </p:cNvSpPr>
          <p:nvPr>
            <p:ph type="ctrTitle"/>
          </p:nvPr>
        </p:nvSpPr>
        <p:spPr>
          <a:xfrm>
            <a:off x="2784900" y="1503150"/>
            <a:ext cx="3721200" cy="2137200"/>
          </a:xfrm>
          <a:prstGeom prst="rect">
            <a:avLst/>
          </a:prstGeom>
        </p:spPr>
        <p:txBody>
          <a:bodyPr spcFirstLastPara="1" wrap="square" lIns="228600" tIns="91425" rIns="91425" bIns="91425" anchor="ctr" anchorCtr="0">
            <a:noAutofit/>
          </a:bodyPr>
          <a:lstStyle/>
          <a:p>
            <a:pPr marL="0" lvl="0" indent="0" algn="ctr" rtl="0">
              <a:spcBef>
                <a:spcPts val="0"/>
              </a:spcBef>
              <a:spcAft>
                <a:spcPts val="0"/>
              </a:spcAft>
              <a:buNone/>
            </a:pPr>
            <a:r>
              <a:rPr lang="en" b="1">
                <a:latin typeface="Encode Sans Semi Condensed"/>
                <a:ea typeface="Encode Sans Semi Condensed"/>
                <a:cs typeface="Encode Sans Semi Condensed"/>
                <a:sym typeface="Encode Sans Semi Condensed"/>
              </a:rPr>
              <a:t>Searching made Simple.</a:t>
            </a:r>
            <a:endParaRPr b="1">
              <a:latin typeface="Encode Sans Semi Condensed"/>
              <a:ea typeface="Encode Sans Semi Condensed"/>
              <a:cs typeface="Encode Sans Semi Condensed"/>
              <a:sym typeface="Encode Sans Semi Condensed"/>
            </a:endParaRPr>
          </a:p>
        </p:txBody>
      </p:sp>
      <p:pic>
        <p:nvPicPr>
          <p:cNvPr id="127" name="Google Shape;127;p11"/>
          <p:cNvPicPr preferRelativeResize="0"/>
          <p:nvPr/>
        </p:nvPicPr>
        <p:blipFill rotWithShape="1">
          <a:blip r:embed="rId3">
            <a:alphaModFix/>
          </a:blip>
          <a:srcRect l="6822" r="6701"/>
          <a:stretch/>
        </p:blipFill>
        <p:spPr>
          <a:xfrm>
            <a:off x="760425" y="1313425"/>
            <a:ext cx="1756125" cy="2030850"/>
          </a:xfrm>
          <a:prstGeom prst="rect">
            <a:avLst/>
          </a:prstGeom>
          <a:noFill/>
          <a:ln>
            <a:noFill/>
          </a:ln>
        </p:spPr>
      </p:pic>
      <p:pic>
        <p:nvPicPr>
          <p:cNvPr id="128" name="Google Shape;128;p11"/>
          <p:cNvPicPr preferRelativeResize="0"/>
          <p:nvPr/>
        </p:nvPicPr>
        <p:blipFill>
          <a:blip r:embed="rId4">
            <a:alphaModFix/>
          </a:blip>
          <a:stretch>
            <a:fillRect/>
          </a:stretch>
        </p:blipFill>
        <p:spPr>
          <a:xfrm>
            <a:off x="6774450" y="2309723"/>
            <a:ext cx="1615775" cy="1615775"/>
          </a:xfrm>
          <a:prstGeom prst="rect">
            <a:avLst/>
          </a:prstGeom>
          <a:noFill/>
          <a:ln>
            <a:noFill/>
          </a:ln>
        </p:spPr>
      </p:pic>
      <p:sp>
        <p:nvSpPr>
          <p:cNvPr id="3" name="TextBox 2">
            <a:extLst>
              <a:ext uri="{FF2B5EF4-FFF2-40B4-BE49-F238E27FC236}">
                <a16:creationId xmlns:a16="http://schemas.microsoft.com/office/drawing/2014/main" id="{642B2DD3-E6FA-24D6-D4D1-8B0AEB8C877D}"/>
              </a:ext>
            </a:extLst>
          </p:cNvPr>
          <p:cNvSpPr txBox="1"/>
          <p:nvPr/>
        </p:nvSpPr>
        <p:spPr>
          <a:xfrm>
            <a:off x="2604154" y="4512380"/>
            <a:ext cx="3935691" cy="430887"/>
          </a:xfrm>
          <a:prstGeom prst="rect">
            <a:avLst/>
          </a:prstGeom>
          <a:noFill/>
        </p:spPr>
        <p:txBody>
          <a:bodyPr wrap="square">
            <a:spAutoFit/>
          </a:bodyPr>
          <a:lstStyle/>
          <a:p>
            <a:pPr marL="0" lvl="0" indent="0" algn="l" rtl="0">
              <a:spcBef>
                <a:spcPts val="0"/>
              </a:spcBef>
              <a:spcAft>
                <a:spcPts val="0"/>
              </a:spcAft>
              <a:buNone/>
            </a:pPr>
            <a:r>
              <a:rPr lang="en-US" sz="2200" b="1" err="1">
                <a:solidFill>
                  <a:schemeClr val="bg1"/>
                </a:solidFill>
                <a:latin typeface="Encode Sans Semi Condensed"/>
                <a:ea typeface="Encode Sans Semi Condensed"/>
                <a:cs typeface="Encode Sans Semi Condensed"/>
                <a:sym typeface="Encode Sans Semi Condensed"/>
              </a:rPr>
              <a:t>ProMotivate</a:t>
            </a:r>
            <a:r>
              <a:rPr lang="en-US" sz="2200" b="1">
                <a:solidFill>
                  <a:schemeClr val="bg1"/>
                </a:solidFill>
                <a:latin typeface="Encode Sans Semi Condensed"/>
                <a:ea typeface="Encode Sans Semi Condensed"/>
                <a:cs typeface="Encode Sans Semi Condensed"/>
                <a:sym typeface="Encode Sans Semi Condensed"/>
              </a:rPr>
              <a:t> Media Group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23"/>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78" name="Google Shape;278;p23"/>
          <p:cNvSpPr txBox="1">
            <a:spLocks noGrp="1"/>
          </p:cNvSpPr>
          <p:nvPr>
            <p:ph type="title" idx="4294967295"/>
          </p:nvPr>
        </p:nvSpPr>
        <p:spPr>
          <a:xfrm>
            <a:off x="2588099" y="0"/>
            <a:ext cx="4092363"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500">
                <a:solidFill>
                  <a:srgbClr val="091029"/>
                </a:solidFill>
              </a:rPr>
              <a:t>The Storyline of our Video Ad </a:t>
            </a:r>
            <a:endParaRPr sz="2500">
              <a:solidFill>
                <a:srgbClr val="091029"/>
              </a:solidFill>
            </a:endParaRPr>
          </a:p>
        </p:txBody>
      </p:sp>
      <p:sp>
        <p:nvSpPr>
          <p:cNvPr id="279" name="Google Shape;279;p23"/>
          <p:cNvSpPr txBox="1"/>
          <p:nvPr/>
        </p:nvSpPr>
        <p:spPr>
          <a:xfrm>
            <a:off x="864700" y="789600"/>
            <a:ext cx="59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0:01 </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280" name="Google Shape;280;p23"/>
          <p:cNvSpPr txBox="1"/>
          <p:nvPr/>
        </p:nvSpPr>
        <p:spPr>
          <a:xfrm rot="-5400000">
            <a:off x="-944850" y="-65275"/>
            <a:ext cx="2439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TIME</a:t>
            </a:r>
            <a:endParaRPr sz="1000"/>
          </a:p>
        </p:txBody>
      </p:sp>
      <p:sp>
        <p:nvSpPr>
          <p:cNvPr id="281" name="Google Shape;281;p23"/>
          <p:cNvSpPr txBox="1"/>
          <p:nvPr/>
        </p:nvSpPr>
        <p:spPr>
          <a:xfrm rot="-5400000">
            <a:off x="-61050" y="2720125"/>
            <a:ext cx="67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AUDIO</a:t>
            </a:r>
            <a:endParaRPr sz="1000"/>
          </a:p>
        </p:txBody>
      </p:sp>
      <p:sp>
        <p:nvSpPr>
          <p:cNvPr id="282" name="Google Shape;282;p23"/>
          <p:cNvSpPr txBox="1"/>
          <p:nvPr/>
        </p:nvSpPr>
        <p:spPr>
          <a:xfrm rot="-5400000">
            <a:off x="-122700" y="1616925"/>
            <a:ext cx="79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IMAGE</a:t>
            </a:r>
            <a:endParaRPr sz="1000"/>
          </a:p>
        </p:txBody>
      </p:sp>
      <p:sp>
        <p:nvSpPr>
          <p:cNvPr id="283" name="Google Shape;283;p23"/>
          <p:cNvSpPr txBox="1"/>
          <p:nvPr/>
        </p:nvSpPr>
        <p:spPr>
          <a:xfrm rot="-5400000">
            <a:off x="-61050" y="3758725"/>
            <a:ext cx="67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VIDEO</a:t>
            </a:r>
            <a:endParaRPr sz="1000"/>
          </a:p>
        </p:txBody>
      </p:sp>
      <p:sp>
        <p:nvSpPr>
          <p:cNvPr id="284" name="Google Shape;284;p23"/>
          <p:cNvSpPr txBox="1"/>
          <p:nvPr/>
        </p:nvSpPr>
        <p:spPr>
          <a:xfrm>
            <a:off x="474900" y="3526225"/>
            <a:ext cx="19044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Bird eye view - Wide angle shot of woman on couch, bored aimlessly scrolling through job posting </a:t>
            </a:r>
            <a:endParaRPr sz="1100"/>
          </a:p>
          <a:p>
            <a:pPr marL="0" lvl="0" indent="0" algn="l" rtl="0">
              <a:spcBef>
                <a:spcPts val="0"/>
              </a:spcBef>
              <a:spcAft>
                <a:spcPts val="0"/>
              </a:spcAft>
              <a:buNone/>
            </a:pPr>
            <a:endParaRPr sz="1100"/>
          </a:p>
        </p:txBody>
      </p:sp>
      <p:sp>
        <p:nvSpPr>
          <p:cNvPr id="285" name="Google Shape;285;p23"/>
          <p:cNvSpPr txBox="1"/>
          <p:nvPr/>
        </p:nvSpPr>
        <p:spPr>
          <a:xfrm>
            <a:off x="393300" y="2553475"/>
            <a:ext cx="2522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Voice Over: </a:t>
            </a:r>
            <a:endParaRPr sz="900"/>
          </a:p>
        </p:txBody>
      </p:sp>
      <p:pic>
        <p:nvPicPr>
          <p:cNvPr id="286" name="Google Shape;286;p23"/>
          <p:cNvPicPr preferRelativeResize="0"/>
          <p:nvPr/>
        </p:nvPicPr>
        <p:blipFill>
          <a:blip r:embed="rId3">
            <a:alphaModFix/>
          </a:blip>
          <a:stretch>
            <a:fillRect/>
          </a:stretch>
        </p:blipFill>
        <p:spPr>
          <a:xfrm>
            <a:off x="533400" y="1224125"/>
            <a:ext cx="1578349" cy="971900"/>
          </a:xfrm>
          <a:prstGeom prst="rect">
            <a:avLst/>
          </a:prstGeom>
          <a:noFill/>
          <a:ln>
            <a:noFill/>
          </a:ln>
        </p:spPr>
      </p:pic>
      <p:sp>
        <p:nvSpPr>
          <p:cNvPr id="287" name="Google Shape;287;p23"/>
          <p:cNvSpPr txBox="1"/>
          <p:nvPr/>
        </p:nvSpPr>
        <p:spPr>
          <a:xfrm>
            <a:off x="2594739" y="789600"/>
            <a:ext cx="59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0:07 </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288" name="Google Shape;288;p23"/>
          <p:cNvSpPr txBox="1"/>
          <p:nvPr/>
        </p:nvSpPr>
        <p:spPr>
          <a:xfrm>
            <a:off x="4202213" y="772225"/>
            <a:ext cx="70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0:10</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289" name="Google Shape;289;p23"/>
          <p:cNvSpPr txBox="1"/>
          <p:nvPr/>
        </p:nvSpPr>
        <p:spPr>
          <a:xfrm>
            <a:off x="2294100" y="3539575"/>
            <a:ext cx="17367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Switches to upclose shot of her navigating to ZipRecruiter to enter her preferences and information</a:t>
            </a:r>
            <a:endParaRPr sz="1100"/>
          </a:p>
          <a:p>
            <a:pPr marL="0" lvl="0" indent="0" algn="l" rtl="0">
              <a:spcBef>
                <a:spcPts val="0"/>
              </a:spcBef>
              <a:spcAft>
                <a:spcPts val="0"/>
              </a:spcAft>
              <a:buNone/>
            </a:pPr>
            <a:endParaRPr sz="1100"/>
          </a:p>
        </p:txBody>
      </p:sp>
      <p:sp>
        <p:nvSpPr>
          <p:cNvPr id="290" name="Google Shape;290;p23"/>
          <p:cNvSpPr txBox="1"/>
          <p:nvPr/>
        </p:nvSpPr>
        <p:spPr>
          <a:xfrm>
            <a:off x="4030800" y="3539575"/>
            <a:ext cx="14019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Seconds later, face of relief as she is matched with job opportunities that fit her criteria </a:t>
            </a:r>
            <a:endParaRPr sz="1300"/>
          </a:p>
        </p:txBody>
      </p:sp>
      <p:pic>
        <p:nvPicPr>
          <p:cNvPr id="291" name="Google Shape;291;p23"/>
          <p:cNvPicPr preferRelativeResize="0"/>
          <p:nvPr/>
        </p:nvPicPr>
        <p:blipFill>
          <a:blip r:embed="rId4">
            <a:alphaModFix/>
          </a:blip>
          <a:stretch>
            <a:fillRect/>
          </a:stretch>
        </p:blipFill>
        <p:spPr>
          <a:xfrm>
            <a:off x="2294100" y="1234175"/>
            <a:ext cx="1401861" cy="1005425"/>
          </a:xfrm>
          <a:prstGeom prst="rect">
            <a:avLst/>
          </a:prstGeom>
          <a:noFill/>
          <a:ln>
            <a:noFill/>
          </a:ln>
        </p:spPr>
      </p:pic>
      <p:pic>
        <p:nvPicPr>
          <p:cNvPr id="292" name="Google Shape;292;p23"/>
          <p:cNvPicPr preferRelativeResize="0"/>
          <p:nvPr/>
        </p:nvPicPr>
        <p:blipFill>
          <a:blip r:embed="rId5">
            <a:alphaModFix/>
          </a:blip>
          <a:stretch>
            <a:fillRect/>
          </a:stretch>
        </p:blipFill>
        <p:spPr>
          <a:xfrm>
            <a:off x="3797475" y="1234200"/>
            <a:ext cx="1510800" cy="1005375"/>
          </a:xfrm>
          <a:prstGeom prst="rect">
            <a:avLst/>
          </a:prstGeom>
          <a:noFill/>
          <a:ln>
            <a:noFill/>
          </a:ln>
        </p:spPr>
      </p:pic>
      <p:sp>
        <p:nvSpPr>
          <p:cNvPr id="293" name="Google Shape;293;p23"/>
          <p:cNvSpPr txBox="1"/>
          <p:nvPr/>
        </p:nvSpPr>
        <p:spPr>
          <a:xfrm>
            <a:off x="5979063" y="772225"/>
            <a:ext cx="70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0:14</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294" name="Google Shape;294;p23"/>
          <p:cNvSpPr txBox="1"/>
          <p:nvPr/>
        </p:nvSpPr>
        <p:spPr>
          <a:xfrm>
            <a:off x="5774725" y="3558625"/>
            <a:ext cx="1510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College graduate walks across stage to receive diploma </a:t>
            </a:r>
            <a:endParaRPr sz="1300"/>
          </a:p>
        </p:txBody>
      </p:sp>
      <p:sp>
        <p:nvSpPr>
          <p:cNvPr id="295" name="Google Shape;295;p23"/>
          <p:cNvSpPr txBox="1"/>
          <p:nvPr/>
        </p:nvSpPr>
        <p:spPr>
          <a:xfrm>
            <a:off x="7518550" y="3558625"/>
            <a:ext cx="15108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Immediately opens phone to ZipRecruiter to update his education level </a:t>
            </a:r>
            <a:endParaRPr sz="1300"/>
          </a:p>
        </p:txBody>
      </p:sp>
      <p:sp>
        <p:nvSpPr>
          <p:cNvPr id="296" name="Google Shape;296;p23"/>
          <p:cNvSpPr txBox="1"/>
          <p:nvPr/>
        </p:nvSpPr>
        <p:spPr>
          <a:xfrm>
            <a:off x="5774725" y="2624425"/>
            <a:ext cx="3225000" cy="1231076"/>
          </a:xfrm>
          <a:prstGeom prst="rect">
            <a:avLst/>
          </a:prstGeom>
          <a:noFill/>
          <a:ln>
            <a:noFill/>
          </a:ln>
        </p:spPr>
        <p:txBody>
          <a:bodyPr spcFirstLastPara="1" wrap="square" lIns="91425" tIns="91425" rIns="91425" bIns="91425" anchor="t" anchorCtr="0">
            <a:spAutoFit/>
          </a:bodyPr>
          <a:lstStyle/>
          <a:p>
            <a:r>
              <a:rPr lang="en" sz="800"/>
              <a:t>*Crowd cheering* Ryan just graduated. With no time to waste, he updates his preferences to show jobs that require a bachelor's degree. ZipRecruiter can get to work connecting him with job opportunities matched perfectly for him before he the ceremony is over”</a:t>
            </a:r>
            <a:endParaRPr lang="en-US"/>
          </a:p>
          <a:p>
            <a:br>
              <a:rPr lang="en-US"/>
            </a:br>
            <a:endParaRPr lang="en-US"/>
          </a:p>
        </p:txBody>
      </p:sp>
      <p:sp>
        <p:nvSpPr>
          <p:cNvPr id="297" name="Google Shape;297;p23"/>
          <p:cNvSpPr txBox="1"/>
          <p:nvPr/>
        </p:nvSpPr>
        <p:spPr>
          <a:xfrm>
            <a:off x="7755900" y="772225"/>
            <a:ext cx="70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0:18</a:t>
            </a:r>
            <a:endParaRPr>
              <a:latin typeface="Encode Sans Semi Condensed Light"/>
              <a:ea typeface="Encode Sans Semi Condensed Light"/>
              <a:cs typeface="Encode Sans Semi Condensed Light"/>
              <a:sym typeface="Encode Sans Semi Condensed Light"/>
            </a:endParaRPr>
          </a:p>
        </p:txBody>
      </p:sp>
      <p:pic>
        <p:nvPicPr>
          <p:cNvPr id="298" name="Google Shape;298;p23"/>
          <p:cNvPicPr preferRelativeResize="0"/>
          <p:nvPr/>
        </p:nvPicPr>
        <p:blipFill>
          <a:blip r:embed="rId6">
            <a:alphaModFix/>
          </a:blip>
          <a:stretch>
            <a:fillRect/>
          </a:stretch>
        </p:blipFill>
        <p:spPr>
          <a:xfrm>
            <a:off x="5552038" y="1234176"/>
            <a:ext cx="1401901" cy="1005425"/>
          </a:xfrm>
          <a:prstGeom prst="rect">
            <a:avLst/>
          </a:prstGeom>
          <a:noFill/>
          <a:ln>
            <a:noFill/>
          </a:ln>
        </p:spPr>
      </p:pic>
      <p:pic>
        <p:nvPicPr>
          <p:cNvPr id="299" name="Google Shape;299;p23"/>
          <p:cNvPicPr preferRelativeResize="0"/>
          <p:nvPr/>
        </p:nvPicPr>
        <p:blipFill>
          <a:blip r:embed="rId7">
            <a:alphaModFix/>
          </a:blip>
          <a:stretch>
            <a:fillRect/>
          </a:stretch>
        </p:blipFill>
        <p:spPr>
          <a:xfrm>
            <a:off x="7285518" y="1278838"/>
            <a:ext cx="1330131" cy="1005450"/>
          </a:xfrm>
          <a:prstGeom prst="rect">
            <a:avLst/>
          </a:prstGeom>
          <a:noFill/>
          <a:ln>
            <a:noFill/>
          </a:ln>
        </p:spPr>
      </p:pic>
      <p:sp>
        <p:nvSpPr>
          <p:cNvPr id="300" name="Google Shape;300;p23"/>
          <p:cNvSpPr txBox="1"/>
          <p:nvPr/>
        </p:nvSpPr>
        <p:spPr>
          <a:xfrm>
            <a:off x="533400" y="2776136"/>
            <a:ext cx="4780593" cy="1077188"/>
          </a:xfrm>
          <a:prstGeom prst="rect">
            <a:avLst/>
          </a:prstGeom>
          <a:noFill/>
          <a:ln>
            <a:noFill/>
          </a:ln>
        </p:spPr>
        <p:txBody>
          <a:bodyPr spcFirstLastPara="1" wrap="square" lIns="91425" tIns="91425" rIns="91425" bIns="91425" anchor="t" anchorCtr="0">
            <a:spAutoFit/>
          </a:bodyPr>
          <a:lstStyle/>
          <a:p>
            <a:r>
              <a:rPr lang="en" sz="1000"/>
              <a:t>“Meet Julia. Working hard from home, she is aimlessly scrolling job postings that aligns with her ideal next career move. She stumbles across ZipRecruiter, enters her preferences and is provided with matches in seconds.”</a:t>
            </a:r>
            <a:endParaRPr lang="en-US"/>
          </a:p>
          <a:p>
            <a:br>
              <a:rPr lang="en-US"/>
            </a:br>
            <a:endParaRPr lang="en-US"/>
          </a:p>
        </p:txBody>
      </p:sp>
      <p:cxnSp>
        <p:nvCxnSpPr>
          <p:cNvPr id="301" name="Google Shape;301;p23"/>
          <p:cNvCxnSpPr/>
          <p:nvPr/>
        </p:nvCxnSpPr>
        <p:spPr>
          <a:xfrm>
            <a:off x="1076800" y="3518675"/>
            <a:ext cx="6847500" cy="2100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23"/>
          <p:cNvCxnSpPr/>
          <p:nvPr/>
        </p:nvCxnSpPr>
        <p:spPr>
          <a:xfrm>
            <a:off x="1076800" y="2376038"/>
            <a:ext cx="6847500" cy="21000"/>
          </a:xfrm>
          <a:prstGeom prst="straightConnector1">
            <a:avLst/>
          </a:prstGeom>
          <a:noFill/>
          <a:ln w="9525" cap="flat" cmpd="sng">
            <a:solidFill>
              <a:schemeClr val="dk2"/>
            </a:solidFill>
            <a:prstDash val="solid"/>
            <a:round/>
            <a:headEnd type="none" w="med" len="med"/>
            <a:tailEnd type="none" w="med" len="med"/>
          </a:ln>
        </p:spPr>
      </p:cxnSp>
      <p:sp>
        <p:nvSpPr>
          <p:cNvPr id="303" name="Google Shape;303;p23"/>
          <p:cNvSpPr txBox="1"/>
          <p:nvPr/>
        </p:nvSpPr>
        <p:spPr>
          <a:xfrm>
            <a:off x="7340325" y="4784525"/>
            <a:ext cx="1056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Encode Sans Semi Condensed Light"/>
                <a:ea typeface="Encode Sans Semi Condensed Light"/>
                <a:cs typeface="Encode Sans Semi Condensed Light"/>
                <a:sym typeface="Encode Sans Semi Condensed Light"/>
              </a:rPr>
              <a:t>Dana Bosland</a:t>
            </a:r>
            <a:endParaRPr sz="1200">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p24"/>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309" name="Google Shape;309;p24"/>
          <p:cNvSpPr txBox="1">
            <a:spLocks noGrp="1"/>
          </p:cNvSpPr>
          <p:nvPr>
            <p:ph type="title" idx="4294967295"/>
          </p:nvPr>
        </p:nvSpPr>
        <p:spPr>
          <a:xfrm>
            <a:off x="2588099" y="0"/>
            <a:ext cx="4066197"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500">
                <a:solidFill>
                  <a:srgbClr val="091029"/>
                </a:solidFill>
              </a:rPr>
              <a:t>The Storyline of our Video Ad </a:t>
            </a:r>
            <a:endParaRPr sz="2500">
              <a:solidFill>
                <a:srgbClr val="091029"/>
              </a:solidFill>
            </a:endParaRPr>
          </a:p>
        </p:txBody>
      </p:sp>
      <p:sp>
        <p:nvSpPr>
          <p:cNvPr id="310" name="Google Shape;310;p24"/>
          <p:cNvSpPr txBox="1"/>
          <p:nvPr/>
        </p:nvSpPr>
        <p:spPr>
          <a:xfrm>
            <a:off x="1550500" y="789600"/>
            <a:ext cx="59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0:22 </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311" name="Google Shape;311;p24"/>
          <p:cNvSpPr txBox="1"/>
          <p:nvPr/>
        </p:nvSpPr>
        <p:spPr>
          <a:xfrm rot="-5400000">
            <a:off x="-716250" y="-65275"/>
            <a:ext cx="2439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TIME</a:t>
            </a:r>
            <a:endParaRPr sz="1000"/>
          </a:p>
        </p:txBody>
      </p:sp>
      <p:sp>
        <p:nvSpPr>
          <p:cNvPr id="312" name="Google Shape;312;p24"/>
          <p:cNvSpPr txBox="1"/>
          <p:nvPr/>
        </p:nvSpPr>
        <p:spPr>
          <a:xfrm rot="-5400000">
            <a:off x="167550" y="2720125"/>
            <a:ext cx="67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AUDIO</a:t>
            </a:r>
            <a:endParaRPr sz="1000"/>
          </a:p>
        </p:txBody>
      </p:sp>
      <p:sp>
        <p:nvSpPr>
          <p:cNvPr id="313" name="Google Shape;313;p24"/>
          <p:cNvSpPr txBox="1"/>
          <p:nvPr/>
        </p:nvSpPr>
        <p:spPr>
          <a:xfrm rot="-5400000">
            <a:off x="105900" y="1616925"/>
            <a:ext cx="795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IMAGE</a:t>
            </a:r>
            <a:endParaRPr sz="1000"/>
          </a:p>
        </p:txBody>
      </p:sp>
      <p:sp>
        <p:nvSpPr>
          <p:cNvPr id="314" name="Google Shape;314;p24"/>
          <p:cNvSpPr txBox="1"/>
          <p:nvPr/>
        </p:nvSpPr>
        <p:spPr>
          <a:xfrm rot="-5400000">
            <a:off x="167550" y="3758725"/>
            <a:ext cx="672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VIDEO</a:t>
            </a:r>
            <a:endParaRPr sz="1000"/>
          </a:p>
        </p:txBody>
      </p:sp>
      <p:sp>
        <p:nvSpPr>
          <p:cNvPr id="315" name="Google Shape;315;p24"/>
          <p:cNvSpPr txBox="1"/>
          <p:nvPr/>
        </p:nvSpPr>
        <p:spPr>
          <a:xfrm>
            <a:off x="779700" y="3526225"/>
            <a:ext cx="1904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Bird eye view - Wide angle shot of construction worker on site</a:t>
            </a:r>
            <a:endParaRPr sz="1100"/>
          </a:p>
          <a:p>
            <a:pPr marL="0" lvl="0" indent="0" algn="l" rtl="0">
              <a:spcBef>
                <a:spcPts val="0"/>
              </a:spcBef>
              <a:spcAft>
                <a:spcPts val="0"/>
              </a:spcAft>
              <a:buNone/>
            </a:pPr>
            <a:endParaRPr sz="1100"/>
          </a:p>
        </p:txBody>
      </p:sp>
      <p:sp>
        <p:nvSpPr>
          <p:cNvPr id="316" name="Google Shape;316;p24"/>
          <p:cNvSpPr txBox="1"/>
          <p:nvPr/>
        </p:nvSpPr>
        <p:spPr>
          <a:xfrm>
            <a:off x="703500" y="2568113"/>
            <a:ext cx="2522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Voice Over: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Here's John hard at work. *Ding* Check it out. Job match. 1 click apply. </a:t>
            </a:r>
            <a:endParaRPr sz="1000"/>
          </a:p>
        </p:txBody>
      </p:sp>
      <p:sp>
        <p:nvSpPr>
          <p:cNvPr id="317" name="Google Shape;317;p24"/>
          <p:cNvSpPr txBox="1"/>
          <p:nvPr/>
        </p:nvSpPr>
        <p:spPr>
          <a:xfrm>
            <a:off x="3356739" y="789600"/>
            <a:ext cx="59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0:25 </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318" name="Google Shape;318;p24"/>
          <p:cNvSpPr txBox="1"/>
          <p:nvPr/>
        </p:nvSpPr>
        <p:spPr>
          <a:xfrm>
            <a:off x="5192813" y="772225"/>
            <a:ext cx="70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0:28</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319" name="Google Shape;319;p24"/>
          <p:cNvSpPr txBox="1"/>
          <p:nvPr/>
        </p:nvSpPr>
        <p:spPr>
          <a:xfrm>
            <a:off x="2827500" y="3539575"/>
            <a:ext cx="1736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*Notification sound* Close up of him smiling at his phone</a:t>
            </a:r>
            <a:endParaRPr sz="1100"/>
          </a:p>
          <a:p>
            <a:pPr marL="0" lvl="0" indent="0" algn="l" rtl="0">
              <a:spcBef>
                <a:spcPts val="0"/>
              </a:spcBef>
              <a:spcAft>
                <a:spcPts val="0"/>
              </a:spcAft>
              <a:buNone/>
            </a:pPr>
            <a:endParaRPr sz="1100"/>
          </a:p>
        </p:txBody>
      </p:sp>
      <p:sp>
        <p:nvSpPr>
          <p:cNvPr id="320" name="Google Shape;320;p24"/>
          <p:cNvSpPr txBox="1"/>
          <p:nvPr/>
        </p:nvSpPr>
        <p:spPr>
          <a:xfrm>
            <a:off x="4640400" y="3539575"/>
            <a:ext cx="1401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Notification from Phil reveals a job opportunity match </a:t>
            </a:r>
            <a:endParaRPr sz="1300"/>
          </a:p>
        </p:txBody>
      </p:sp>
      <p:sp>
        <p:nvSpPr>
          <p:cNvPr id="321" name="Google Shape;321;p24"/>
          <p:cNvSpPr txBox="1"/>
          <p:nvPr/>
        </p:nvSpPr>
        <p:spPr>
          <a:xfrm>
            <a:off x="6969663" y="772225"/>
            <a:ext cx="70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0:30</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322" name="Google Shape;322;p24"/>
          <p:cNvSpPr txBox="1"/>
          <p:nvPr/>
        </p:nvSpPr>
        <p:spPr>
          <a:xfrm>
            <a:off x="6460525" y="3558625"/>
            <a:ext cx="1510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Black screen flash, ZipRecruiter logo appears on the screen</a:t>
            </a:r>
            <a:endParaRPr sz="1300"/>
          </a:p>
        </p:txBody>
      </p:sp>
      <p:sp>
        <p:nvSpPr>
          <p:cNvPr id="323" name="Google Shape;323;p24"/>
          <p:cNvSpPr txBox="1"/>
          <p:nvPr/>
        </p:nvSpPr>
        <p:spPr>
          <a:xfrm>
            <a:off x="3406450" y="2454475"/>
            <a:ext cx="5088876" cy="1169521"/>
          </a:xfrm>
          <a:prstGeom prst="rect">
            <a:avLst/>
          </a:prstGeom>
          <a:noFill/>
          <a:ln>
            <a:noFill/>
          </a:ln>
        </p:spPr>
        <p:txBody>
          <a:bodyPr spcFirstLastPara="1" wrap="square" lIns="91425" tIns="91425" rIns="91425" bIns="91425" anchor="t" anchorCtr="0">
            <a:spAutoFit/>
          </a:bodyPr>
          <a:lstStyle/>
          <a:p>
            <a:br>
              <a:rPr lang="en-US"/>
            </a:br>
            <a:endParaRPr lang="en-US"/>
          </a:p>
          <a:p>
            <a:r>
              <a:rPr lang="en-US" sz="1000"/>
              <a:t>“Job opportunities tailored to you. Created to meet you where you are in your career journey and help you find your perfect job match. ZipRecruiter. Searching made simple.”</a:t>
            </a:r>
            <a:endParaRPr lang="en-US"/>
          </a:p>
          <a:p>
            <a:endParaRPr lang="en-US" sz="600"/>
          </a:p>
        </p:txBody>
      </p:sp>
      <p:cxnSp>
        <p:nvCxnSpPr>
          <p:cNvPr id="324" name="Google Shape;324;p24"/>
          <p:cNvCxnSpPr/>
          <p:nvPr/>
        </p:nvCxnSpPr>
        <p:spPr>
          <a:xfrm>
            <a:off x="1076800" y="3518675"/>
            <a:ext cx="6847500" cy="210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24"/>
          <p:cNvCxnSpPr/>
          <p:nvPr/>
        </p:nvCxnSpPr>
        <p:spPr>
          <a:xfrm>
            <a:off x="1076800" y="2366669"/>
            <a:ext cx="6847500" cy="21000"/>
          </a:xfrm>
          <a:prstGeom prst="straightConnector1">
            <a:avLst/>
          </a:prstGeom>
          <a:noFill/>
          <a:ln w="9525" cap="flat" cmpd="sng">
            <a:solidFill>
              <a:schemeClr val="dk2"/>
            </a:solidFill>
            <a:prstDash val="solid"/>
            <a:round/>
            <a:headEnd type="none" w="med" len="med"/>
            <a:tailEnd type="none" w="med" len="med"/>
          </a:ln>
        </p:spPr>
      </p:cxnSp>
      <p:pic>
        <p:nvPicPr>
          <p:cNvPr id="326" name="Google Shape;326;p24"/>
          <p:cNvPicPr preferRelativeResize="0"/>
          <p:nvPr/>
        </p:nvPicPr>
        <p:blipFill>
          <a:blip r:embed="rId3">
            <a:alphaModFix/>
          </a:blip>
          <a:stretch>
            <a:fillRect/>
          </a:stretch>
        </p:blipFill>
        <p:spPr>
          <a:xfrm>
            <a:off x="1024525" y="1190400"/>
            <a:ext cx="1620626" cy="1085300"/>
          </a:xfrm>
          <a:prstGeom prst="rect">
            <a:avLst/>
          </a:prstGeom>
          <a:noFill/>
          <a:ln>
            <a:noFill/>
          </a:ln>
        </p:spPr>
      </p:pic>
      <p:pic>
        <p:nvPicPr>
          <p:cNvPr id="327" name="Google Shape;327;p24"/>
          <p:cNvPicPr preferRelativeResize="0"/>
          <p:nvPr/>
        </p:nvPicPr>
        <p:blipFill rotWithShape="1">
          <a:blip r:embed="rId4">
            <a:alphaModFix/>
          </a:blip>
          <a:srcRect r="32290"/>
          <a:stretch/>
        </p:blipFill>
        <p:spPr>
          <a:xfrm>
            <a:off x="2906850" y="1172425"/>
            <a:ext cx="1401851" cy="1085300"/>
          </a:xfrm>
          <a:prstGeom prst="rect">
            <a:avLst/>
          </a:prstGeom>
          <a:noFill/>
          <a:ln>
            <a:noFill/>
          </a:ln>
        </p:spPr>
      </p:pic>
      <p:pic>
        <p:nvPicPr>
          <p:cNvPr id="328" name="Google Shape;328;p24"/>
          <p:cNvPicPr preferRelativeResize="0"/>
          <p:nvPr/>
        </p:nvPicPr>
        <p:blipFill rotWithShape="1">
          <a:blip r:embed="rId5">
            <a:alphaModFix/>
          </a:blip>
          <a:srcRect l="18260" b="22732"/>
          <a:stretch/>
        </p:blipFill>
        <p:spPr>
          <a:xfrm>
            <a:off x="4644050" y="1190400"/>
            <a:ext cx="1556725" cy="1085300"/>
          </a:xfrm>
          <a:prstGeom prst="rect">
            <a:avLst/>
          </a:prstGeom>
          <a:noFill/>
          <a:ln>
            <a:noFill/>
          </a:ln>
        </p:spPr>
      </p:pic>
      <p:pic>
        <p:nvPicPr>
          <p:cNvPr id="329" name="Google Shape;329;p24"/>
          <p:cNvPicPr preferRelativeResize="0"/>
          <p:nvPr/>
        </p:nvPicPr>
        <p:blipFill>
          <a:blip r:embed="rId6">
            <a:alphaModFix/>
          </a:blip>
          <a:stretch>
            <a:fillRect/>
          </a:stretch>
        </p:blipFill>
        <p:spPr>
          <a:xfrm>
            <a:off x="6459925" y="1228699"/>
            <a:ext cx="1652614" cy="971900"/>
          </a:xfrm>
          <a:prstGeom prst="rect">
            <a:avLst/>
          </a:prstGeom>
          <a:noFill/>
          <a:ln>
            <a:noFill/>
          </a:ln>
        </p:spPr>
      </p:pic>
      <p:sp>
        <p:nvSpPr>
          <p:cNvPr id="330" name="Google Shape;330;p24"/>
          <p:cNvSpPr txBox="1"/>
          <p:nvPr/>
        </p:nvSpPr>
        <p:spPr>
          <a:xfrm>
            <a:off x="7340325" y="4784525"/>
            <a:ext cx="1056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Encode Sans Semi Condensed Light"/>
                <a:ea typeface="Encode Sans Semi Condensed Light"/>
                <a:cs typeface="Encode Sans Semi Condensed Light"/>
                <a:sym typeface="Encode Sans Semi Condensed Light"/>
              </a:rPr>
              <a:t>Dana Bosland</a:t>
            </a:r>
            <a:endParaRPr sz="1200">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5"/>
          <p:cNvSpPr txBox="1">
            <a:spLocks noGrp="1"/>
          </p:cNvSpPr>
          <p:nvPr>
            <p:ph type="ctrTitle"/>
          </p:nvPr>
        </p:nvSpPr>
        <p:spPr>
          <a:xfrm>
            <a:off x="2444650" y="1581025"/>
            <a:ext cx="5733300" cy="674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Media</a:t>
            </a:r>
            <a:endParaRPr/>
          </a:p>
        </p:txBody>
      </p:sp>
      <p:sp>
        <p:nvSpPr>
          <p:cNvPr id="336" name="Google Shape;336;p25"/>
          <p:cNvSpPr txBox="1">
            <a:spLocks noGrp="1"/>
          </p:cNvSpPr>
          <p:nvPr>
            <p:ph type="subTitle" idx="1"/>
          </p:nvPr>
        </p:nvSpPr>
        <p:spPr>
          <a:xfrm>
            <a:off x="2444650" y="2276025"/>
            <a:ext cx="5733300" cy="37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Building brand awareness through the media.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2"/>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72" name="Google Shape;272;p22"/>
          <p:cNvSpPr txBox="1"/>
          <p:nvPr/>
        </p:nvSpPr>
        <p:spPr>
          <a:xfrm>
            <a:off x="7033750" y="4789325"/>
            <a:ext cx="1563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sp>
        <p:nvSpPr>
          <p:cNvPr id="2" name="TextBox 1">
            <a:extLst>
              <a:ext uri="{FF2B5EF4-FFF2-40B4-BE49-F238E27FC236}">
                <a16:creationId xmlns:a16="http://schemas.microsoft.com/office/drawing/2014/main" id="{50A7FE89-C464-0B19-9229-FF6EACF4CF05}"/>
              </a:ext>
            </a:extLst>
          </p:cNvPr>
          <p:cNvSpPr txBox="1"/>
          <p:nvPr/>
        </p:nvSpPr>
        <p:spPr>
          <a:xfrm>
            <a:off x="391240" y="1783747"/>
            <a:ext cx="3392479" cy="1015663"/>
          </a:xfrm>
          <a:prstGeom prst="rect">
            <a:avLst/>
          </a:prstGeom>
          <a:noFill/>
        </p:spPr>
        <p:txBody>
          <a:bodyPr wrap="square" rtlCol="0">
            <a:spAutoFit/>
          </a:bodyPr>
          <a:lstStyle/>
          <a:p>
            <a:pPr marL="342900" indent="-342900">
              <a:buFont typeface="Arial" panose="020B0604020202020204" pitchFamily="34" charset="0"/>
              <a:buChar char="•"/>
            </a:pPr>
            <a:r>
              <a:rPr lang="en-US" sz="2000"/>
              <a:t>People’s Magazine</a:t>
            </a:r>
          </a:p>
          <a:p>
            <a:pPr marL="342900" indent="-342900">
              <a:buFont typeface="Arial" panose="020B0604020202020204" pitchFamily="34" charset="0"/>
              <a:buChar char="•"/>
            </a:pPr>
            <a:r>
              <a:rPr lang="en-US" sz="2000"/>
              <a:t>Cosmopolitan Magazine</a:t>
            </a:r>
          </a:p>
          <a:p>
            <a:pPr marL="342900" indent="-342900">
              <a:buFont typeface="Arial" panose="020B0604020202020204" pitchFamily="34" charset="0"/>
              <a:buChar char="•"/>
            </a:pPr>
            <a:r>
              <a:rPr lang="en-US" sz="2000"/>
              <a:t>National Geographic </a:t>
            </a:r>
          </a:p>
        </p:txBody>
      </p:sp>
      <p:pic>
        <p:nvPicPr>
          <p:cNvPr id="4" name="Picture 3" descr="Graphical user interface, website&#10;&#10;Description automatically generated">
            <a:extLst>
              <a:ext uri="{FF2B5EF4-FFF2-40B4-BE49-F238E27FC236}">
                <a16:creationId xmlns:a16="http://schemas.microsoft.com/office/drawing/2014/main" id="{344E468A-AD39-BE0E-6C82-306D013E75BA}"/>
              </a:ext>
            </a:extLst>
          </p:cNvPr>
          <p:cNvPicPr>
            <a:picLocks noChangeAspect="1"/>
          </p:cNvPicPr>
          <p:nvPr/>
        </p:nvPicPr>
        <p:blipFill rotWithShape="1">
          <a:blip r:embed="rId3"/>
          <a:srcRect l="12955" r="13031"/>
          <a:stretch/>
        </p:blipFill>
        <p:spPr>
          <a:xfrm>
            <a:off x="3863778" y="164881"/>
            <a:ext cx="5047659" cy="3836207"/>
          </a:xfrm>
          <a:prstGeom prst="rect">
            <a:avLst/>
          </a:prstGeom>
        </p:spPr>
      </p:pic>
      <p:sp>
        <p:nvSpPr>
          <p:cNvPr id="6" name="Rectangle 5">
            <a:extLst>
              <a:ext uri="{FF2B5EF4-FFF2-40B4-BE49-F238E27FC236}">
                <a16:creationId xmlns:a16="http://schemas.microsoft.com/office/drawing/2014/main" id="{5D1537CB-5B11-091D-86E0-F264EB3C394F}"/>
              </a:ext>
            </a:extLst>
          </p:cNvPr>
          <p:cNvSpPr/>
          <p:nvPr/>
        </p:nvSpPr>
        <p:spPr>
          <a:xfrm>
            <a:off x="705926" y="624245"/>
            <a:ext cx="2763109" cy="101566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Top Print Magazines for 18–24-year old's</a:t>
            </a:r>
          </a:p>
        </p:txBody>
      </p:sp>
      <p:sp>
        <p:nvSpPr>
          <p:cNvPr id="7" name="Rectangle 6">
            <a:extLst>
              <a:ext uri="{FF2B5EF4-FFF2-40B4-BE49-F238E27FC236}">
                <a16:creationId xmlns:a16="http://schemas.microsoft.com/office/drawing/2014/main" id="{6D2DD4DF-712E-B1B3-D72C-02ABC29862B8}"/>
              </a:ext>
            </a:extLst>
          </p:cNvPr>
          <p:cNvSpPr/>
          <p:nvPr/>
        </p:nvSpPr>
        <p:spPr>
          <a:xfrm>
            <a:off x="4500933" y="4178088"/>
            <a:ext cx="3773347" cy="43423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t>In Feed Digital Facebook Ads</a:t>
            </a:r>
          </a:p>
        </p:txBody>
      </p:sp>
      <p:pic>
        <p:nvPicPr>
          <p:cNvPr id="9" name="Picture 8" descr="A picture containing text, stationary&#10;&#10;Description automatically generated">
            <a:extLst>
              <a:ext uri="{FF2B5EF4-FFF2-40B4-BE49-F238E27FC236}">
                <a16:creationId xmlns:a16="http://schemas.microsoft.com/office/drawing/2014/main" id="{5DCCCED9-3833-725E-B64F-D59605D03614}"/>
              </a:ext>
            </a:extLst>
          </p:cNvPr>
          <p:cNvPicPr>
            <a:picLocks noChangeAspect="1"/>
          </p:cNvPicPr>
          <p:nvPr/>
        </p:nvPicPr>
        <p:blipFill rotWithShape="1">
          <a:blip r:embed="rId4"/>
          <a:srcRect l="25018" t="8206" r="28993" b="12899"/>
          <a:stretch/>
        </p:blipFill>
        <p:spPr>
          <a:xfrm>
            <a:off x="705926" y="2895705"/>
            <a:ext cx="2290984" cy="2210765"/>
          </a:xfrm>
          <a:prstGeom prst="rect">
            <a:avLst/>
          </a:prstGeom>
        </p:spPr>
      </p:pic>
      <p:sp>
        <p:nvSpPr>
          <p:cNvPr id="5" name="TextBox 4">
            <a:extLst>
              <a:ext uri="{FF2B5EF4-FFF2-40B4-BE49-F238E27FC236}">
                <a16:creationId xmlns:a16="http://schemas.microsoft.com/office/drawing/2014/main" id="{B764D0A1-4269-BE5C-030B-B963E546B7B0}"/>
              </a:ext>
            </a:extLst>
          </p:cNvPr>
          <p:cNvSpPr txBox="1"/>
          <p:nvPr/>
        </p:nvSpPr>
        <p:spPr>
          <a:xfrm>
            <a:off x="2676742" y="4844469"/>
            <a:ext cx="4090872" cy="553998"/>
          </a:xfrm>
          <a:prstGeom prst="rect">
            <a:avLst/>
          </a:prstGeom>
          <a:noFill/>
        </p:spPr>
        <p:txBody>
          <a:bodyPr wrap="square">
            <a:spAutoFit/>
          </a:bodyPr>
          <a:lstStyle/>
          <a:p>
            <a:pPr marL="355600" rtl="0">
              <a:spcBef>
                <a:spcPts val="1200"/>
              </a:spcBef>
              <a:spcAft>
                <a:spcPts val="1200"/>
              </a:spcAft>
            </a:pPr>
            <a:r>
              <a:rPr lang="en-US" sz="500" b="0" i="0" u="none" strike="noStrike" dirty="0">
                <a:solidFill>
                  <a:srgbClr val="595959"/>
                </a:solidFill>
                <a:effectLst/>
                <a:latin typeface="Lato" panose="020F0502020204030204" pitchFamily="34" charset="0"/>
              </a:rPr>
              <a:t>“What Magazines Are Millennials &amp; Gen Z Actually Reading?,” </a:t>
            </a:r>
            <a:r>
              <a:rPr lang="en-US" sz="500" b="0" i="0" u="none" strike="noStrike" dirty="0" err="1">
                <a:solidFill>
                  <a:srgbClr val="595959"/>
                </a:solidFill>
                <a:effectLst/>
                <a:latin typeface="Lato" panose="020F0502020204030204" pitchFamily="34" charset="0"/>
              </a:rPr>
              <a:t>YPulse</a:t>
            </a:r>
            <a:r>
              <a:rPr lang="en-US" sz="500" b="0" i="0" u="none" strike="noStrike" dirty="0">
                <a:solidFill>
                  <a:srgbClr val="595959"/>
                </a:solidFill>
                <a:effectLst/>
                <a:latin typeface="Lato" panose="020F0502020204030204" pitchFamily="34" charset="0"/>
              </a:rPr>
              <a:t>, July 15, 2019, </a:t>
            </a:r>
            <a:r>
              <a:rPr lang="en-US" sz="500" b="0" i="0" u="sng" strike="noStrike" dirty="0">
                <a:solidFill>
                  <a:srgbClr val="1C3678"/>
                </a:solidFill>
                <a:effectLst/>
                <a:latin typeface="Lato" panose="020F0502020204030203" pitchFamily="34" charset="0"/>
                <a:hlinkClick r:id="rId5"/>
              </a:rPr>
              <a:t>https://www.ypulse.com/article/2017/10/16/what-magazines-are-millennials-gen-z-actually-reading/</a:t>
            </a:r>
            <a:r>
              <a:rPr lang="en-US" sz="500" b="0" i="0" u="none" strike="noStrike" dirty="0">
                <a:solidFill>
                  <a:srgbClr val="595959"/>
                </a:solidFill>
                <a:effectLst/>
                <a:latin typeface="Lato" panose="020F0502020204030203" pitchFamily="34" charset="0"/>
              </a:rPr>
              <a:t>.</a:t>
            </a:r>
            <a:endParaRPr lang="en-US" sz="500" b="0" dirty="0">
              <a:effectLst/>
            </a:endParaRPr>
          </a:p>
          <a:p>
            <a:br>
              <a:rPr lang="en-US" sz="500" dirty="0"/>
            </a:br>
            <a:endParaRPr lang="en-US" sz="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p2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grpSp>
        <p:nvGrpSpPr>
          <p:cNvPr id="342" name="Google Shape;342;p26"/>
          <p:cNvGrpSpPr/>
          <p:nvPr/>
        </p:nvGrpSpPr>
        <p:grpSpPr>
          <a:xfrm>
            <a:off x="498546" y="2010151"/>
            <a:ext cx="1134290" cy="1765459"/>
            <a:chOff x="3008050" y="238125"/>
            <a:chExt cx="2525697" cy="5238750"/>
          </a:xfrm>
        </p:grpSpPr>
        <p:sp>
          <p:nvSpPr>
            <p:cNvPr id="343" name="Google Shape;343;p26"/>
            <p:cNvSpPr/>
            <p:nvPr/>
          </p:nvSpPr>
          <p:spPr>
            <a:xfrm>
              <a:off x="3008072"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26"/>
          <p:cNvGrpSpPr/>
          <p:nvPr/>
        </p:nvGrpSpPr>
        <p:grpSpPr>
          <a:xfrm>
            <a:off x="2718972" y="1669900"/>
            <a:ext cx="1853028" cy="2705838"/>
            <a:chOff x="2112475" y="238125"/>
            <a:chExt cx="3395050" cy="5238750"/>
          </a:xfrm>
        </p:grpSpPr>
        <p:sp>
          <p:nvSpPr>
            <p:cNvPr id="348" name="Google Shape;348;p26"/>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6"/>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6"/>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26"/>
          <p:cNvGrpSpPr/>
          <p:nvPr/>
        </p:nvGrpSpPr>
        <p:grpSpPr>
          <a:xfrm>
            <a:off x="5044919" y="1483987"/>
            <a:ext cx="4090331" cy="2480747"/>
            <a:chOff x="1177450" y="241631"/>
            <a:chExt cx="6173152" cy="3616776"/>
          </a:xfrm>
        </p:grpSpPr>
        <p:sp>
          <p:nvSpPr>
            <p:cNvPr id="353" name="Google Shape;353;p26"/>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6"/>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5"/>
            </a:solidFill>
            <a:ln>
              <a:noFill/>
            </a:ln>
            <a:effectLst>
              <a:outerShdw blurRad="128588" dist="47625" dir="5400000" algn="bl" rotWithShape="0">
                <a:srgbClr val="091029">
                  <a:alpha val="7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26"/>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26"/>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7" name="Google Shape;357;p26"/>
          <p:cNvSpPr txBox="1"/>
          <p:nvPr/>
        </p:nvSpPr>
        <p:spPr>
          <a:xfrm>
            <a:off x="1103613" y="4597025"/>
            <a:ext cx="1470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latin typeface="Encode Sans Semi Condensed"/>
                <a:ea typeface="Encode Sans Semi Condensed"/>
                <a:cs typeface="Encode Sans Semi Condensed"/>
                <a:sym typeface="Encode Sans Semi Condensed"/>
              </a:rPr>
              <a:t>Mobile Devices</a:t>
            </a:r>
            <a:endParaRPr sz="1500" b="1">
              <a:latin typeface="Encode Sans Semi Condensed"/>
              <a:ea typeface="Encode Sans Semi Condensed"/>
              <a:cs typeface="Encode Sans Semi Condensed"/>
              <a:sym typeface="Encode Sans Semi Condensed"/>
            </a:endParaRPr>
          </a:p>
        </p:txBody>
      </p:sp>
      <p:sp>
        <p:nvSpPr>
          <p:cNvPr id="358" name="Google Shape;358;p26"/>
          <p:cNvSpPr txBox="1"/>
          <p:nvPr/>
        </p:nvSpPr>
        <p:spPr>
          <a:xfrm>
            <a:off x="6346700" y="4547042"/>
            <a:ext cx="1003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latin typeface="Encode Sans Semi Condensed"/>
                <a:ea typeface="Encode Sans Semi Condensed"/>
                <a:cs typeface="Encode Sans Semi Condensed"/>
                <a:sym typeface="Encode Sans Semi Condensed"/>
              </a:rPr>
              <a:t>Desktop </a:t>
            </a:r>
            <a:endParaRPr sz="1500" b="1">
              <a:latin typeface="Encode Sans Semi Condensed"/>
              <a:ea typeface="Encode Sans Semi Condensed"/>
              <a:cs typeface="Encode Sans Semi Condensed"/>
              <a:sym typeface="Encode Sans Semi Condensed"/>
            </a:endParaRPr>
          </a:p>
        </p:txBody>
      </p:sp>
      <p:sp>
        <p:nvSpPr>
          <p:cNvPr id="359" name="Google Shape;359;p26"/>
          <p:cNvSpPr txBox="1"/>
          <p:nvPr/>
        </p:nvSpPr>
        <p:spPr>
          <a:xfrm>
            <a:off x="5616950" y="4612325"/>
            <a:ext cx="246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pic>
        <p:nvPicPr>
          <p:cNvPr id="361" name="Google Shape;361;p26"/>
          <p:cNvPicPr preferRelativeResize="0"/>
          <p:nvPr/>
        </p:nvPicPr>
        <p:blipFill rotWithShape="1">
          <a:blip r:embed="rId3">
            <a:alphaModFix/>
          </a:blip>
          <a:srcRect l="9103" r="9323" b="7158"/>
          <a:stretch/>
        </p:blipFill>
        <p:spPr>
          <a:xfrm>
            <a:off x="5500763" y="1595413"/>
            <a:ext cx="3178650" cy="2109100"/>
          </a:xfrm>
          <a:prstGeom prst="rect">
            <a:avLst/>
          </a:prstGeom>
          <a:noFill/>
          <a:ln>
            <a:noFill/>
          </a:ln>
        </p:spPr>
      </p:pic>
      <p:pic>
        <p:nvPicPr>
          <p:cNvPr id="362" name="Google Shape;362;p26"/>
          <p:cNvPicPr preferRelativeResize="0"/>
          <p:nvPr/>
        </p:nvPicPr>
        <p:blipFill rotWithShape="1">
          <a:blip r:embed="rId4">
            <a:alphaModFix/>
          </a:blip>
          <a:srcRect l="22597" r="34431"/>
          <a:stretch/>
        </p:blipFill>
        <p:spPr>
          <a:xfrm>
            <a:off x="519675" y="2147675"/>
            <a:ext cx="1092024" cy="1490425"/>
          </a:xfrm>
          <a:prstGeom prst="rect">
            <a:avLst/>
          </a:prstGeom>
          <a:noFill/>
          <a:ln>
            <a:noFill/>
          </a:ln>
        </p:spPr>
      </p:pic>
      <p:sp>
        <p:nvSpPr>
          <p:cNvPr id="363" name="Google Shape;363;p26"/>
          <p:cNvSpPr/>
          <p:nvPr/>
        </p:nvSpPr>
        <p:spPr>
          <a:xfrm>
            <a:off x="1477875" y="1014950"/>
            <a:ext cx="1637700" cy="3276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solidFill>
                  <a:schemeClr val="lt1"/>
                </a:solidFill>
              </a:rPr>
              <a:t>Paid Media</a:t>
            </a:r>
            <a:endParaRPr sz="2100" b="1">
              <a:solidFill>
                <a:schemeClr val="lt1"/>
              </a:solidFill>
            </a:endParaRPr>
          </a:p>
        </p:txBody>
      </p:sp>
      <p:sp>
        <p:nvSpPr>
          <p:cNvPr id="364" name="Google Shape;364;p26"/>
          <p:cNvSpPr txBox="1"/>
          <p:nvPr/>
        </p:nvSpPr>
        <p:spPr>
          <a:xfrm>
            <a:off x="1013504" y="156646"/>
            <a:ext cx="7530446"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Encode Sans Semi Condensed"/>
                <a:ea typeface="Encode Sans Semi Condensed"/>
                <a:cs typeface="Encode Sans Semi Condensed"/>
                <a:sym typeface="Encode Sans Semi Condensed"/>
              </a:rPr>
              <a:t>Our ads will be placed on top platforms for 18-24 year </a:t>
            </a:r>
            <a:r>
              <a:rPr lang="en" sz="2200" b="1" dirty="0">
                <a:latin typeface="Encode Sans Semi Condensed"/>
                <a:ea typeface="Encode Sans Semi Condensed"/>
                <a:cs typeface="Encode Sans Semi Condensed"/>
                <a:sym typeface="Encode Sans Semi Condensed"/>
              </a:rPr>
              <a:t>old's</a:t>
            </a:r>
            <a:endParaRPr sz="2200" b="1">
              <a:latin typeface="Encode Sans Semi Condensed"/>
              <a:ea typeface="Encode Sans Semi Condensed"/>
              <a:cs typeface="Encode Sans Semi Condensed"/>
              <a:sym typeface="Encode Sans Semi Condensed"/>
            </a:endParaRPr>
          </a:p>
        </p:txBody>
      </p:sp>
      <p:pic>
        <p:nvPicPr>
          <p:cNvPr id="365" name="Google Shape;365;p26"/>
          <p:cNvPicPr preferRelativeResize="0"/>
          <p:nvPr/>
        </p:nvPicPr>
        <p:blipFill rotWithShape="1">
          <a:blip r:embed="rId5">
            <a:alphaModFix/>
          </a:blip>
          <a:srcRect l="37884" t="29510" r="37860" b="29485"/>
          <a:stretch/>
        </p:blipFill>
        <p:spPr>
          <a:xfrm>
            <a:off x="967778" y="971000"/>
            <a:ext cx="436946" cy="415500"/>
          </a:xfrm>
          <a:prstGeom prst="rect">
            <a:avLst/>
          </a:prstGeom>
          <a:noFill/>
          <a:ln>
            <a:noFill/>
          </a:ln>
        </p:spPr>
      </p:pic>
      <p:sp>
        <p:nvSpPr>
          <p:cNvPr id="366" name="Google Shape;366;p26"/>
          <p:cNvSpPr txBox="1"/>
          <p:nvPr/>
        </p:nvSpPr>
        <p:spPr>
          <a:xfrm>
            <a:off x="6081250" y="4791250"/>
            <a:ext cx="246270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r>
              <a:rPr lang="en" sz="1100" dirty="0">
                <a:latin typeface="Encode Sans Semi Condensed Light"/>
                <a:ea typeface="Encode Sans Semi Condensed Light"/>
                <a:cs typeface="Encode Sans Semi Condensed Light"/>
                <a:sym typeface="Encode Sans Semi Condensed Light"/>
              </a:rPr>
              <a:t> &amp; Dana </a:t>
            </a:r>
            <a:r>
              <a:rPr lang="en" sz="1100" dirty="0" err="1">
                <a:latin typeface="Encode Sans Semi Condensed Light"/>
                <a:ea typeface="Encode Sans Semi Condensed Light"/>
                <a:cs typeface="Encode Sans Semi Condensed Light"/>
                <a:sym typeface="Encode Sans Semi Condensed Light"/>
              </a:rPr>
              <a:t>Bosland</a:t>
            </a:r>
            <a:endParaRPr sz="1100">
              <a:latin typeface="Encode Sans Semi Condensed Light"/>
              <a:ea typeface="Encode Sans Semi Condensed Light"/>
              <a:cs typeface="Encode Sans Semi Condensed Light"/>
              <a:sym typeface="Encode Sans Semi Condensed Light"/>
            </a:endParaRPr>
          </a:p>
        </p:txBody>
      </p:sp>
      <p:pic>
        <p:nvPicPr>
          <p:cNvPr id="2050" name="Picture 2">
            <a:extLst>
              <a:ext uri="{FF2B5EF4-FFF2-40B4-BE49-F238E27FC236}">
                <a16:creationId xmlns:a16="http://schemas.microsoft.com/office/drawing/2014/main" id="{F7BA827B-EEB3-E621-EDCC-84AD0C420E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7025" y="1869479"/>
            <a:ext cx="1816922" cy="22950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8"/>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99" name="Google Shape;399;p28"/>
          <p:cNvPicPr preferRelativeResize="0"/>
          <p:nvPr/>
        </p:nvPicPr>
        <p:blipFill>
          <a:blip r:embed="rId3">
            <a:alphaModFix/>
          </a:blip>
          <a:stretch>
            <a:fillRect/>
          </a:stretch>
        </p:blipFill>
        <p:spPr>
          <a:xfrm>
            <a:off x="4901350" y="1197450"/>
            <a:ext cx="3194876" cy="2121315"/>
          </a:xfrm>
          <a:prstGeom prst="rect">
            <a:avLst/>
          </a:prstGeom>
          <a:noFill/>
          <a:ln>
            <a:noFill/>
          </a:ln>
        </p:spPr>
      </p:pic>
      <p:grpSp>
        <p:nvGrpSpPr>
          <p:cNvPr id="400" name="Google Shape;400;p28"/>
          <p:cNvGrpSpPr/>
          <p:nvPr/>
        </p:nvGrpSpPr>
        <p:grpSpPr>
          <a:xfrm>
            <a:off x="4453619" y="1071537"/>
            <a:ext cx="4090331" cy="2480747"/>
            <a:chOff x="1177450" y="241631"/>
            <a:chExt cx="6173152" cy="3616776"/>
          </a:xfrm>
        </p:grpSpPr>
        <p:sp>
          <p:nvSpPr>
            <p:cNvPr id="401" name="Google Shape;401;p28"/>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28"/>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5"/>
            </a:solidFill>
            <a:ln>
              <a:noFill/>
            </a:ln>
            <a:effectLst>
              <a:outerShdw blurRad="128588" dist="47625" dir="5400000" algn="bl" rotWithShape="0">
                <a:srgbClr val="091029">
                  <a:alpha val="7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28"/>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28"/>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5" name="Google Shape;405;p28"/>
          <p:cNvSpPr txBox="1"/>
          <p:nvPr/>
        </p:nvSpPr>
        <p:spPr>
          <a:xfrm>
            <a:off x="1162800" y="4090900"/>
            <a:ext cx="6818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Encode Sans Semi Condensed Light"/>
                <a:ea typeface="Encode Sans Semi Condensed Light"/>
                <a:cs typeface="Encode Sans Semi Condensed Light"/>
                <a:sym typeface="Encode Sans Semi Condensed Light"/>
              </a:rPr>
              <a:t>We will focus on Search Engine Optimization for ZipRecruiter’s high quality and credible website content. </a:t>
            </a:r>
            <a:endParaRPr sz="1800">
              <a:latin typeface="Encode Sans Semi Condensed Light"/>
              <a:ea typeface="Encode Sans Semi Condensed Light"/>
              <a:cs typeface="Encode Sans Semi Condensed Light"/>
              <a:sym typeface="Encode Sans Semi Condensed Light"/>
            </a:endParaRPr>
          </a:p>
        </p:txBody>
      </p:sp>
      <p:grpSp>
        <p:nvGrpSpPr>
          <p:cNvPr id="406" name="Google Shape;406;p28"/>
          <p:cNvGrpSpPr/>
          <p:nvPr/>
        </p:nvGrpSpPr>
        <p:grpSpPr>
          <a:xfrm>
            <a:off x="1277625" y="1088937"/>
            <a:ext cx="1992215" cy="2445972"/>
            <a:chOff x="2112475" y="238125"/>
            <a:chExt cx="3395050" cy="5238750"/>
          </a:xfrm>
        </p:grpSpPr>
        <p:sp>
          <p:nvSpPr>
            <p:cNvPr id="407" name="Google Shape;407;p28"/>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8"/>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8"/>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8"/>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1" name="Google Shape;411;p28"/>
          <p:cNvPicPr preferRelativeResize="0"/>
          <p:nvPr/>
        </p:nvPicPr>
        <p:blipFill>
          <a:blip r:embed="rId3">
            <a:alphaModFix/>
          </a:blip>
          <a:stretch>
            <a:fillRect/>
          </a:stretch>
        </p:blipFill>
        <p:spPr>
          <a:xfrm>
            <a:off x="1342225" y="1305038"/>
            <a:ext cx="1863026" cy="2013725"/>
          </a:xfrm>
          <a:prstGeom prst="rect">
            <a:avLst/>
          </a:prstGeom>
          <a:noFill/>
          <a:ln>
            <a:noFill/>
          </a:ln>
        </p:spPr>
      </p:pic>
      <p:sp>
        <p:nvSpPr>
          <p:cNvPr id="412" name="Google Shape;412;p28"/>
          <p:cNvSpPr txBox="1"/>
          <p:nvPr/>
        </p:nvSpPr>
        <p:spPr>
          <a:xfrm>
            <a:off x="1811249" y="260700"/>
            <a:ext cx="5558271" cy="523200"/>
          </a:xfrm>
          <a:prstGeom prst="rect">
            <a:avLst/>
          </a:prstGeom>
          <a:noFill/>
          <a:ln>
            <a:noFill/>
          </a:ln>
        </p:spPr>
        <p:txBody>
          <a:bodyPr spcFirstLastPara="1" wrap="square" lIns="91425" tIns="91425" rIns="91425" bIns="91425" anchor="t" anchorCtr="0">
            <a:spAutoFit/>
          </a:bodyPr>
          <a:lstStyle/>
          <a:p>
            <a:r>
              <a:rPr lang="en" sz="2200" b="1">
                <a:latin typeface="Encode Sans Semi Condensed"/>
                <a:ea typeface="Encode Sans Semi Condensed"/>
                <a:cs typeface="Encode Sans Semi Condensed"/>
                <a:sym typeface="Encode Sans Semi Condensed"/>
              </a:rPr>
              <a:t>Google Ads on Mobile and Desktop Devices</a:t>
            </a:r>
            <a:endParaRPr lang="en-US" sz="2200" b="1" dirty="0">
              <a:latin typeface="Encode Sans Semi Condensed"/>
              <a:ea typeface="Encode Sans Semi Condensed"/>
              <a:cs typeface="Encode Sans Semi Condensed"/>
              <a:sym typeface="Encode Sans Semi Condensed"/>
            </a:endParaRPr>
          </a:p>
        </p:txBody>
      </p:sp>
      <p:sp>
        <p:nvSpPr>
          <p:cNvPr id="413" name="Google Shape;413;p28"/>
          <p:cNvSpPr txBox="1"/>
          <p:nvPr/>
        </p:nvSpPr>
        <p:spPr>
          <a:xfrm>
            <a:off x="7033750" y="4789325"/>
            <a:ext cx="1510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ctrTitle"/>
          </p:nvPr>
        </p:nvSpPr>
        <p:spPr>
          <a:xfrm>
            <a:off x="1101000" y="1738825"/>
            <a:ext cx="6942000" cy="1665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Strategy Integration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1"/>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438" name="Google Shape;438;p31"/>
          <p:cNvPicPr preferRelativeResize="0"/>
          <p:nvPr/>
        </p:nvPicPr>
        <p:blipFill>
          <a:blip r:embed="rId3">
            <a:alphaModFix/>
          </a:blip>
          <a:stretch>
            <a:fillRect/>
          </a:stretch>
        </p:blipFill>
        <p:spPr>
          <a:xfrm>
            <a:off x="0" y="0"/>
            <a:ext cx="9144003" cy="5143501"/>
          </a:xfrm>
          <a:prstGeom prst="rect">
            <a:avLst/>
          </a:prstGeom>
          <a:noFill/>
          <a:ln>
            <a:noFill/>
          </a:ln>
        </p:spPr>
      </p:pic>
      <p:sp>
        <p:nvSpPr>
          <p:cNvPr id="439" name="Google Shape;439;p31"/>
          <p:cNvSpPr txBox="1"/>
          <p:nvPr/>
        </p:nvSpPr>
        <p:spPr>
          <a:xfrm>
            <a:off x="0" y="4842125"/>
            <a:ext cx="175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2"/>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445" name="Google Shape;445;p32"/>
          <p:cNvPicPr preferRelativeResize="0"/>
          <p:nvPr/>
        </p:nvPicPr>
        <p:blipFill>
          <a:blip r:embed="rId3">
            <a:alphaModFix/>
          </a:blip>
          <a:stretch>
            <a:fillRect/>
          </a:stretch>
        </p:blipFill>
        <p:spPr>
          <a:xfrm>
            <a:off x="0" y="0"/>
            <a:ext cx="9144013" cy="5143501"/>
          </a:xfrm>
          <a:prstGeom prst="rect">
            <a:avLst/>
          </a:prstGeom>
          <a:noFill/>
          <a:ln>
            <a:noFill/>
          </a:ln>
        </p:spPr>
      </p:pic>
      <p:sp>
        <p:nvSpPr>
          <p:cNvPr id="446" name="Google Shape;446;p32"/>
          <p:cNvSpPr txBox="1"/>
          <p:nvPr/>
        </p:nvSpPr>
        <p:spPr>
          <a:xfrm>
            <a:off x="7597450" y="4884000"/>
            <a:ext cx="1431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9"/>
          <p:cNvSpPr txBox="1">
            <a:spLocks noGrp="1"/>
          </p:cNvSpPr>
          <p:nvPr>
            <p:ph type="body" idx="4294967295"/>
          </p:nvPr>
        </p:nvSpPr>
        <p:spPr>
          <a:xfrm>
            <a:off x="1067075" y="1104200"/>
            <a:ext cx="3336900" cy="2666400"/>
          </a:xfrm>
          <a:prstGeom prst="rect">
            <a:avLst/>
          </a:prstGeom>
        </p:spPr>
        <p:txBody>
          <a:bodyPr spcFirstLastPara="1" wrap="square" lIns="0" tIns="0" rIns="0" bIns="0" anchor="t" anchorCtr="0">
            <a:noAutofit/>
          </a:bodyPr>
          <a:lstStyle/>
          <a:p>
            <a:pPr marL="457200" lvl="0" indent="-355600" algn="l" rtl="0">
              <a:lnSpc>
                <a:spcPct val="115000"/>
              </a:lnSpc>
              <a:spcBef>
                <a:spcPts val="600"/>
              </a:spcBef>
              <a:spcAft>
                <a:spcPts val="0"/>
              </a:spcAft>
              <a:buClr>
                <a:srgbClr val="091029"/>
              </a:buClr>
              <a:buSzPts val="2000"/>
              <a:buChar char="●"/>
            </a:pPr>
            <a:r>
              <a:rPr lang="en" sz="2000"/>
              <a:t>Engaging with target audience through Social Media </a:t>
            </a:r>
            <a:endParaRPr sz="2000"/>
          </a:p>
          <a:p>
            <a:pPr marL="457200" lvl="0" indent="-355600" algn="l" rtl="0">
              <a:lnSpc>
                <a:spcPct val="115000"/>
              </a:lnSpc>
              <a:spcBef>
                <a:spcPts val="0"/>
              </a:spcBef>
              <a:spcAft>
                <a:spcPts val="0"/>
              </a:spcAft>
              <a:buClr>
                <a:srgbClr val="091029"/>
              </a:buClr>
              <a:buSzPts val="2000"/>
              <a:buChar char="●"/>
            </a:pPr>
            <a:r>
              <a:rPr lang="en" sz="2000"/>
              <a:t>SEO, relevant &amp; credible content on website</a:t>
            </a:r>
            <a:endParaRPr sz="2000"/>
          </a:p>
          <a:p>
            <a:pPr marL="457200" lvl="0" indent="-355600" algn="l" rtl="0">
              <a:lnSpc>
                <a:spcPct val="115000"/>
              </a:lnSpc>
              <a:spcBef>
                <a:spcPts val="0"/>
              </a:spcBef>
              <a:spcAft>
                <a:spcPts val="0"/>
              </a:spcAft>
              <a:buClr>
                <a:srgbClr val="091029"/>
              </a:buClr>
              <a:buSzPts val="2000"/>
              <a:buChar char="●"/>
            </a:pPr>
            <a:r>
              <a:rPr lang="en" sz="2000"/>
              <a:t>Promote events on social media and website</a:t>
            </a:r>
            <a:endParaRPr sz="2000"/>
          </a:p>
        </p:txBody>
      </p:sp>
      <p:sp>
        <p:nvSpPr>
          <p:cNvPr id="419" name="Google Shape;419;p29"/>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420" name="Google Shape;420;p29"/>
          <p:cNvSpPr txBox="1">
            <a:spLocks noGrp="1"/>
          </p:cNvSpPr>
          <p:nvPr>
            <p:ph type="body" idx="4294967295"/>
          </p:nvPr>
        </p:nvSpPr>
        <p:spPr>
          <a:xfrm>
            <a:off x="4864475" y="1104200"/>
            <a:ext cx="3336900" cy="1874100"/>
          </a:xfrm>
          <a:prstGeom prst="rect">
            <a:avLst/>
          </a:prstGeom>
        </p:spPr>
        <p:txBody>
          <a:bodyPr spcFirstLastPara="1" wrap="square" lIns="0" tIns="0" rIns="0" bIns="0" anchor="t" anchorCtr="0">
            <a:noAutofit/>
          </a:bodyPr>
          <a:lstStyle/>
          <a:p>
            <a:pPr marL="457200" lvl="0" indent="-355600" algn="l" rtl="0">
              <a:spcBef>
                <a:spcPts val="600"/>
              </a:spcBef>
              <a:spcAft>
                <a:spcPts val="0"/>
              </a:spcAft>
              <a:buClr>
                <a:srgbClr val="091029"/>
              </a:buClr>
              <a:buSzPts val="2000"/>
              <a:buChar char="●"/>
            </a:pPr>
            <a:r>
              <a:rPr lang="en" sz="2000"/>
              <a:t>Event photographers</a:t>
            </a:r>
            <a:endParaRPr sz="2000"/>
          </a:p>
          <a:p>
            <a:pPr marL="457200" lvl="0" indent="-355600" algn="l" rtl="0">
              <a:spcBef>
                <a:spcPts val="0"/>
              </a:spcBef>
              <a:spcAft>
                <a:spcPts val="0"/>
              </a:spcAft>
              <a:buClr>
                <a:srgbClr val="091029"/>
              </a:buClr>
              <a:buSzPts val="2000"/>
              <a:buChar char="●"/>
            </a:pPr>
            <a:r>
              <a:rPr lang="en" sz="2000"/>
              <a:t>Newspaper coverage</a:t>
            </a:r>
            <a:endParaRPr sz="2000"/>
          </a:p>
          <a:p>
            <a:pPr marL="457200" lvl="0" indent="-355600" algn="l" rtl="0">
              <a:spcBef>
                <a:spcPts val="0"/>
              </a:spcBef>
              <a:spcAft>
                <a:spcPts val="0"/>
              </a:spcAft>
              <a:buClr>
                <a:srgbClr val="091029"/>
              </a:buClr>
              <a:buSzPts val="2000"/>
              <a:buChar char="●"/>
            </a:pPr>
            <a:r>
              <a:rPr lang="en" sz="2000"/>
              <a:t>Press releases</a:t>
            </a:r>
            <a:endParaRPr sz="2000"/>
          </a:p>
          <a:p>
            <a:pPr marL="457200" lvl="0" indent="-355600" algn="l" rtl="0">
              <a:spcBef>
                <a:spcPts val="0"/>
              </a:spcBef>
              <a:spcAft>
                <a:spcPts val="0"/>
              </a:spcAft>
              <a:buClr>
                <a:srgbClr val="091029"/>
              </a:buClr>
              <a:buSzPts val="2000"/>
              <a:buChar char="●"/>
            </a:pPr>
            <a:r>
              <a:rPr lang="en" sz="2000"/>
              <a:t>Word of mouth </a:t>
            </a:r>
            <a:endParaRPr sz="2000"/>
          </a:p>
        </p:txBody>
      </p:sp>
      <p:sp>
        <p:nvSpPr>
          <p:cNvPr id="421" name="Google Shape;421;p29"/>
          <p:cNvSpPr/>
          <p:nvPr/>
        </p:nvSpPr>
        <p:spPr>
          <a:xfrm>
            <a:off x="1742674" y="496400"/>
            <a:ext cx="2050727" cy="4071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lt1"/>
                </a:solidFill>
              </a:rPr>
              <a:t>Owned Media</a:t>
            </a:r>
            <a:endParaRPr sz="2200" b="1">
              <a:solidFill>
                <a:schemeClr val="lt1"/>
              </a:solidFill>
            </a:endParaRPr>
          </a:p>
        </p:txBody>
      </p:sp>
      <p:sp>
        <p:nvSpPr>
          <p:cNvPr id="422" name="Google Shape;422;p29"/>
          <p:cNvSpPr/>
          <p:nvPr/>
        </p:nvSpPr>
        <p:spPr>
          <a:xfrm>
            <a:off x="5422625" y="496400"/>
            <a:ext cx="2064591" cy="4071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lt1"/>
                </a:solidFill>
              </a:rPr>
              <a:t>Earned Media</a:t>
            </a:r>
            <a:endParaRPr sz="2200" b="1">
              <a:solidFill>
                <a:schemeClr val="lt1"/>
              </a:solidFill>
            </a:endParaRPr>
          </a:p>
        </p:txBody>
      </p:sp>
      <p:pic>
        <p:nvPicPr>
          <p:cNvPr id="423" name="Google Shape;423;p29"/>
          <p:cNvPicPr preferRelativeResize="0"/>
          <p:nvPr/>
        </p:nvPicPr>
        <p:blipFill rotWithShape="1">
          <a:blip r:embed="rId3">
            <a:alphaModFix/>
          </a:blip>
          <a:srcRect l="39961" t="11683" r="34667" b="28707"/>
          <a:stretch/>
        </p:blipFill>
        <p:spPr>
          <a:xfrm>
            <a:off x="4403975" y="2458475"/>
            <a:ext cx="1927777" cy="2547726"/>
          </a:xfrm>
          <a:prstGeom prst="rect">
            <a:avLst/>
          </a:prstGeom>
          <a:noFill/>
          <a:ln>
            <a:noFill/>
          </a:ln>
        </p:spPr>
      </p:pic>
      <p:pic>
        <p:nvPicPr>
          <p:cNvPr id="424" name="Google Shape;424;p29"/>
          <p:cNvPicPr preferRelativeResize="0"/>
          <p:nvPr/>
        </p:nvPicPr>
        <p:blipFill rotWithShape="1">
          <a:blip r:embed="rId4">
            <a:alphaModFix/>
          </a:blip>
          <a:srcRect l="25216" r="26354"/>
          <a:stretch/>
        </p:blipFill>
        <p:spPr>
          <a:xfrm>
            <a:off x="6425975" y="2655413"/>
            <a:ext cx="1854326" cy="2153851"/>
          </a:xfrm>
          <a:prstGeom prst="rect">
            <a:avLst/>
          </a:prstGeom>
          <a:noFill/>
          <a:ln>
            <a:noFill/>
          </a:ln>
        </p:spPr>
      </p:pic>
      <p:sp>
        <p:nvSpPr>
          <p:cNvPr id="425" name="Google Shape;425;p29"/>
          <p:cNvSpPr txBox="1"/>
          <p:nvPr/>
        </p:nvSpPr>
        <p:spPr>
          <a:xfrm>
            <a:off x="0" y="4789325"/>
            <a:ext cx="1605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pic>
        <p:nvPicPr>
          <p:cNvPr id="426" name="Google Shape;426;p29"/>
          <p:cNvPicPr preferRelativeResize="0"/>
          <p:nvPr/>
        </p:nvPicPr>
        <p:blipFill rotWithShape="1">
          <a:blip r:embed="rId5">
            <a:alphaModFix/>
          </a:blip>
          <a:srcRect l="38691" t="30185" r="38784" b="29566"/>
          <a:stretch/>
        </p:blipFill>
        <p:spPr>
          <a:xfrm>
            <a:off x="1119900" y="456014"/>
            <a:ext cx="485402" cy="487886"/>
          </a:xfrm>
          <a:prstGeom prst="rect">
            <a:avLst/>
          </a:prstGeom>
          <a:noFill/>
          <a:ln>
            <a:noFill/>
          </a:ln>
        </p:spPr>
      </p:pic>
      <p:pic>
        <p:nvPicPr>
          <p:cNvPr id="427" name="Google Shape;427;p29"/>
          <p:cNvPicPr preferRelativeResize="0"/>
          <p:nvPr/>
        </p:nvPicPr>
        <p:blipFill rotWithShape="1">
          <a:blip r:embed="rId6">
            <a:alphaModFix/>
          </a:blip>
          <a:srcRect l="39024" t="30185" r="39893" b="29566"/>
          <a:stretch/>
        </p:blipFill>
        <p:spPr>
          <a:xfrm>
            <a:off x="4816100" y="439332"/>
            <a:ext cx="485402" cy="5212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3"/>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52" name="Google Shape;152;p13"/>
          <p:cNvPicPr preferRelativeResize="0"/>
          <p:nvPr/>
        </p:nvPicPr>
        <p:blipFill rotWithShape="1">
          <a:blip r:embed="rId3">
            <a:alphaModFix/>
          </a:blip>
          <a:srcRect l="17319" t="29807" r="16270" b="13844"/>
          <a:stretch/>
        </p:blipFill>
        <p:spPr>
          <a:xfrm>
            <a:off x="3992638" y="2523888"/>
            <a:ext cx="4618122" cy="2204124"/>
          </a:xfrm>
          <a:prstGeom prst="rect">
            <a:avLst/>
          </a:prstGeom>
          <a:noFill/>
          <a:ln>
            <a:noFill/>
          </a:ln>
        </p:spPr>
      </p:pic>
      <p:pic>
        <p:nvPicPr>
          <p:cNvPr id="153" name="Google Shape;153;p13"/>
          <p:cNvPicPr preferRelativeResize="0"/>
          <p:nvPr/>
        </p:nvPicPr>
        <p:blipFill rotWithShape="1">
          <a:blip r:embed="rId4">
            <a:alphaModFix/>
          </a:blip>
          <a:srcRect l="36419" t="38131" r="37037" b="15831"/>
          <a:stretch/>
        </p:blipFill>
        <p:spPr>
          <a:xfrm>
            <a:off x="1130350" y="2782175"/>
            <a:ext cx="1945574" cy="1898124"/>
          </a:xfrm>
          <a:prstGeom prst="rect">
            <a:avLst/>
          </a:prstGeom>
          <a:noFill/>
          <a:ln>
            <a:noFill/>
          </a:ln>
        </p:spPr>
      </p:pic>
      <p:pic>
        <p:nvPicPr>
          <p:cNvPr id="154" name="Google Shape;154;p13"/>
          <p:cNvPicPr preferRelativeResize="0"/>
          <p:nvPr/>
        </p:nvPicPr>
        <p:blipFill rotWithShape="1">
          <a:blip r:embed="rId5">
            <a:alphaModFix/>
          </a:blip>
          <a:srcRect l="22043" t="28792" r="21953" b="15900"/>
          <a:stretch/>
        </p:blipFill>
        <p:spPr>
          <a:xfrm>
            <a:off x="4317775" y="161675"/>
            <a:ext cx="3967852" cy="2204124"/>
          </a:xfrm>
          <a:prstGeom prst="rect">
            <a:avLst/>
          </a:prstGeom>
          <a:noFill/>
          <a:ln>
            <a:noFill/>
          </a:ln>
        </p:spPr>
      </p:pic>
      <p:pic>
        <p:nvPicPr>
          <p:cNvPr id="155" name="Google Shape;155;p13"/>
          <p:cNvPicPr preferRelativeResize="0"/>
          <p:nvPr/>
        </p:nvPicPr>
        <p:blipFill rotWithShape="1">
          <a:blip r:embed="rId6">
            <a:alphaModFix/>
          </a:blip>
          <a:srcRect l="33875" t="35121" r="34036" b="15806"/>
          <a:stretch/>
        </p:blipFill>
        <p:spPr>
          <a:xfrm>
            <a:off x="916513" y="324175"/>
            <a:ext cx="2373248" cy="2041626"/>
          </a:xfrm>
          <a:prstGeom prst="rect">
            <a:avLst/>
          </a:prstGeom>
          <a:noFill/>
          <a:ln>
            <a:noFill/>
          </a:ln>
        </p:spPr>
      </p:pic>
      <p:sp>
        <p:nvSpPr>
          <p:cNvPr id="156" name="Google Shape;156;p13"/>
          <p:cNvSpPr txBox="1"/>
          <p:nvPr/>
        </p:nvSpPr>
        <p:spPr>
          <a:xfrm>
            <a:off x="7107975" y="4833300"/>
            <a:ext cx="1532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p29"/>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420" name="Google Shape;420;p29"/>
          <p:cNvSpPr txBox="1">
            <a:spLocks noGrp="1"/>
          </p:cNvSpPr>
          <p:nvPr>
            <p:ph type="body" idx="4294967295"/>
          </p:nvPr>
        </p:nvSpPr>
        <p:spPr>
          <a:xfrm>
            <a:off x="5948527" y="1629615"/>
            <a:ext cx="2667029" cy="1874100"/>
          </a:xfrm>
          <a:prstGeom prst="rect">
            <a:avLst/>
          </a:prstGeom>
        </p:spPr>
        <p:txBody>
          <a:bodyPr spcFirstLastPara="1" wrap="square" lIns="0" tIns="0" rIns="0" bIns="0" anchor="t" anchorCtr="0">
            <a:noAutofit/>
          </a:bodyPr>
          <a:lstStyle/>
          <a:p>
            <a:pPr lvl="1">
              <a:lnSpc>
                <a:spcPct val="114999"/>
              </a:lnSpc>
              <a:buClr>
                <a:srgbClr val="ACD701"/>
              </a:buClr>
              <a:buSzPts val="2000"/>
              <a:buFont typeface="Encode Sans Semi Condensed Light,Sans-Serif"/>
              <a:buChar char="●"/>
            </a:pPr>
            <a:r>
              <a:rPr lang="en-US" sz="1600" b="1" dirty="0"/>
              <a:t>Brand Image</a:t>
            </a:r>
            <a:endParaRPr lang="en-US" sz="1600" dirty="0"/>
          </a:p>
          <a:p>
            <a:pPr>
              <a:lnSpc>
                <a:spcPct val="114999"/>
              </a:lnSpc>
              <a:buClr>
                <a:srgbClr val="ACD701"/>
              </a:buClr>
              <a:buSzPts val="2000"/>
            </a:pPr>
            <a:r>
              <a:rPr lang="en-US" sz="1400" dirty="0"/>
              <a:t>Build positive brand image which will lead to new and current users promoting the app</a:t>
            </a:r>
          </a:p>
          <a:p>
            <a:pPr>
              <a:lnSpc>
                <a:spcPct val="114999"/>
              </a:lnSpc>
              <a:buClr>
                <a:srgbClr val="ACD701"/>
              </a:buClr>
              <a:buSzPts val="2000"/>
            </a:pPr>
            <a:endParaRPr lang="en-US" sz="1400" dirty="0"/>
          </a:p>
          <a:p>
            <a:pPr marL="444500" indent="-342900">
              <a:lnSpc>
                <a:spcPct val="114999"/>
              </a:lnSpc>
              <a:buClr>
                <a:srgbClr val="ACD701"/>
              </a:buClr>
              <a:buSzPts val="2000"/>
            </a:pPr>
            <a:r>
              <a:rPr lang="en-US" sz="1600" dirty="0"/>
              <a:t>Networking Event</a:t>
            </a:r>
          </a:p>
        </p:txBody>
      </p:sp>
      <p:sp>
        <p:nvSpPr>
          <p:cNvPr id="421" name="Google Shape;421;p29"/>
          <p:cNvSpPr/>
          <p:nvPr/>
        </p:nvSpPr>
        <p:spPr>
          <a:xfrm>
            <a:off x="121863" y="1587872"/>
            <a:ext cx="729720" cy="1212821"/>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sz="1200" b="1" dirty="0">
                <a:solidFill>
                  <a:schemeClr val="lt1"/>
                </a:solidFill>
              </a:rPr>
              <a:t>What we are going to do</a:t>
            </a:r>
            <a:endParaRPr lang="en-US" sz="1200" b="1">
              <a:solidFill>
                <a:schemeClr val="lt1"/>
              </a:solidFill>
            </a:endParaRPr>
          </a:p>
        </p:txBody>
      </p:sp>
      <p:sp>
        <p:nvSpPr>
          <p:cNvPr id="422" name="Google Shape;422;p29"/>
          <p:cNvSpPr/>
          <p:nvPr/>
        </p:nvSpPr>
        <p:spPr>
          <a:xfrm>
            <a:off x="124538" y="3372638"/>
            <a:ext cx="734215" cy="1058235"/>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solidFill>
                  <a:schemeClr val="lt1"/>
                </a:solidFill>
              </a:rPr>
              <a:t>How</a:t>
            </a:r>
          </a:p>
        </p:txBody>
      </p:sp>
      <p:sp>
        <p:nvSpPr>
          <p:cNvPr id="425" name="Google Shape;425;p29"/>
          <p:cNvSpPr txBox="1"/>
          <p:nvPr/>
        </p:nvSpPr>
        <p:spPr>
          <a:xfrm>
            <a:off x="7340981" y="4727306"/>
            <a:ext cx="1010862"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latin typeface="Encode Sans Semi Condensed Light"/>
                <a:ea typeface="Encode Sans Semi Condensed Light"/>
                <a:cs typeface="Encode Sans Semi Condensed Light"/>
                <a:sym typeface="Encode Sans Semi Condensed Light"/>
              </a:rPr>
              <a:t>Dana Bosland</a:t>
            </a:r>
            <a:endParaRPr sz="1100" dirty="0">
              <a:latin typeface="Encode Sans Semi Condensed Light"/>
              <a:ea typeface="Encode Sans Semi Condensed Light"/>
              <a:cs typeface="Encode Sans Semi Condensed Light"/>
              <a:sym typeface="Encode Sans Semi Condensed Light"/>
            </a:endParaRPr>
          </a:p>
        </p:txBody>
      </p:sp>
      <p:sp>
        <p:nvSpPr>
          <p:cNvPr id="2" name="Arrow: Right 1">
            <a:extLst>
              <a:ext uri="{FF2B5EF4-FFF2-40B4-BE49-F238E27FC236}">
                <a16:creationId xmlns:a16="http://schemas.microsoft.com/office/drawing/2014/main" id="{062A8826-77E2-B237-BBB8-F57B316289F4}"/>
              </a:ext>
            </a:extLst>
          </p:cNvPr>
          <p:cNvSpPr/>
          <p:nvPr/>
        </p:nvSpPr>
        <p:spPr>
          <a:xfrm>
            <a:off x="2960557" y="740139"/>
            <a:ext cx="955623" cy="735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EBB21524-7ED6-14B3-286A-4C31BADEE851}"/>
              </a:ext>
            </a:extLst>
          </p:cNvPr>
          <p:cNvSpPr/>
          <p:nvPr/>
        </p:nvSpPr>
        <p:spPr>
          <a:xfrm>
            <a:off x="5349615" y="683926"/>
            <a:ext cx="1124261" cy="8244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174AC1-A528-1539-6F4B-3AC9470E0FB1}"/>
              </a:ext>
            </a:extLst>
          </p:cNvPr>
          <p:cNvSpPr/>
          <p:nvPr/>
        </p:nvSpPr>
        <p:spPr>
          <a:xfrm>
            <a:off x="1691076" y="904094"/>
            <a:ext cx="1161739" cy="48249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418;p29">
            <a:extLst>
              <a:ext uri="{FF2B5EF4-FFF2-40B4-BE49-F238E27FC236}">
                <a16:creationId xmlns:a16="http://schemas.microsoft.com/office/drawing/2014/main" id="{57913120-C879-BCC9-BFFF-6BC33B15ED9A}"/>
              </a:ext>
            </a:extLst>
          </p:cNvPr>
          <p:cNvSpPr txBox="1">
            <a:spLocks/>
          </p:cNvSpPr>
          <p:nvPr/>
        </p:nvSpPr>
        <p:spPr>
          <a:xfrm>
            <a:off x="1711339" y="938058"/>
            <a:ext cx="1158643" cy="2164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marL="101600" indent="0">
              <a:buClr>
                <a:srgbClr val="091029"/>
              </a:buClr>
              <a:buSzPts val="2000"/>
              <a:buNone/>
            </a:pPr>
            <a:r>
              <a:rPr lang="en-US" sz="1400" b="1" dirty="0">
                <a:solidFill>
                  <a:srgbClr val="FFFFFF"/>
                </a:solidFill>
                <a:latin typeface="Britannic Bold"/>
              </a:rPr>
              <a:t>Paid Media</a:t>
            </a:r>
          </a:p>
        </p:txBody>
      </p:sp>
      <p:sp>
        <p:nvSpPr>
          <p:cNvPr id="7" name="Google Shape;418;p29">
            <a:extLst>
              <a:ext uri="{FF2B5EF4-FFF2-40B4-BE49-F238E27FC236}">
                <a16:creationId xmlns:a16="http://schemas.microsoft.com/office/drawing/2014/main" id="{A984F5DD-F2BF-95F4-E923-B3BEF4629437}"/>
              </a:ext>
            </a:extLst>
          </p:cNvPr>
          <p:cNvSpPr txBox="1">
            <a:spLocks noGrp="1"/>
          </p:cNvSpPr>
          <p:nvPr/>
        </p:nvSpPr>
        <p:spPr>
          <a:xfrm>
            <a:off x="1010862" y="1610118"/>
            <a:ext cx="2365947" cy="23218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algn="ctr">
              <a:lnSpc>
                <a:spcPct val="114999"/>
              </a:lnSpc>
              <a:buClr>
                <a:srgbClr val="ACD701"/>
              </a:buClr>
              <a:buSzPts val="2000"/>
              <a:buFont typeface="Encode Sans Semi Condensed Light,Sans-Serif"/>
              <a:buChar char="●"/>
            </a:pPr>
            <a:r>
              <a:rPr lang="en" sz="1600" b="1" dirty="0"/>
              <a:t>Brand Awareness</a:t>
            </a:r>
            <a:endParaRPr lang="en-US" sz="1600" dirty="0"/>
          </a:p>
          <a:p>
            <a:pPr>
              <a:lnSpc>
                <a:spcPct val="114999"/>
              </a:lnSpc>
              <a:buClr>
                <a:srgbClr val="ACD701"/>
              </a:buClr>
              <a:buSzPts val="2000"/>
            </a:pPr>
            <a:r>
              <a:rPr lang="en" sz="1400" dirty="0"/>
              <a:t>Generate awareness and boost brand relevance</a:t>
            </a:r>
          </a:p>
          <a:p>
            <a:pPr marL="76200" indent="0">
              <a:lnSpc>
                <a:spcPct val="114999"/>
              </a:lnSpc>
              <a:buClr>
                <a:srgbClr val="ACD701"/>
              </a:buClr>
              <a:buSzPts val="2000"/>
              <a:buNone/>
            </a:pPr>
            <a:endParaRPr lang="en" sz="1400" dirty="0"/>
          </a:p>
          <a:p>
            <a:pPr marL="76200" indent="0">
              <a:lnSpc>
                <a:spcPct val="114999"/>
              </a:lnSpc>
              <a:buClr>
                <a:srgbClr val="ACD701"/>
              </a:buClr>
              <a:buSzPts val="2000"/>
              <a:buNone/>
            </a:pPr>
            <a:endParaRPr lang="en" sz="1400" dirty="0"/>
          </a:p>
          <a:p>
            <a:pPr marL="76200" indent="0">
              <a:lnSpc>
                <a:spcPct val="114999"/>
              </a:lnSpc>
              <a:buClr>
                <a:srgbClr val="ACD701"/>
              </a:buClr>
              <a:buSzPts val="2000"/>
              <a:buNone/>
            </a:pPr>
            <a:endParaRPr lang="en" sz="1400" dirty="0"/>
          </a:p>
          <a:p>
            <a:pPr>
              <a:lnSpc>
                <a:spcPct val="114999"/>
              </a:lnSpc>
              <a:buClr>
                <a:srgbClr val="ACD701"/>
              </a:buClr>
              <a:buSzPts val="2000"/>
            </a:pPr>
            <a:r>
              <a:rPr lang="en" sz="1400" dirty="0"/>
              <a:t>Place advertisements on the vehicles use most often</a:t>
            </a:r>
          </a:p>
          <a:p>
            <a:pPr marL="101600" indent="0">
              <a:lnSpc>
                <a:spcPct val="114999"/>
              </a:lnSpc>
              <a:buClr>
                <a:srgbClr val="ACD701"/>
              </a:buClr>
              <a:buSzPts val="2000"/>
              <a:buNone/>
            </a:pPr>
            <a:br>
              <a:rPr lang="en-US" dirty="0"/>
            </a:br>
            <a:endParaRPr lang="en-US" sz="1600" dirty="0"/>
          </a:p>
          <a:p>
            <a:pPr marL="457200" lvl="0" indent="-355600" algn="l">
              <a:lnSpc>
                <a:spcPct val="114999"/>
              </a:lnSpc>
              <a:spcAft>
                <a:spcPts val="0"/>
              </a:spcAft>
              <a:buClr>
                <a:srgbClr val="091029"/>
              </a:buClr>
              <a:buSzPts val="2000"/>
              <a:buChar char="●"/>
            </a:pPr>
            <a:endParaRPr lang="en-US" sz="1600" dirty="0"/>
          </a:p>
        </p:txBody>
      </p:sp>
      <p:sp>
        <p:nvSpPr>
          <p:cNvPr id="8" name="Rectangle 7">
            <a:extLst>
              <a:ext uri="{FF2B5EF4-FFF2-40B4-BE49-F238E27FC236}">
                <a16:creationId xmlns:a16="http://schemas.microsoft.com/office/drawing/2014/main" id="{65B0B152-74AA-89E7-C829-50BB51107175}"/>
              </a:ext>
            </a:extLst>
          </p:cNvPr>
          <p:cNvSpPr/>
          <p:nvPr/>
        </p:nvSpPr>
        <p:spPr>
          <a:xfrm>
            <a:off x="4028605" y="857250"/>
            <a:ext cx="1208583" cy="50591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18;p29">
            <a:extLst>
              <a:ext uri="{FF2B5EF4-FFF2-40B4-BE49-F238E27FC236}">
                <a16:creationId xmlns:a16="http://schemas.microsoft.com/office/drawing/2014/main" id="{45C8511A-261F-A3FF-D69B-F59B21D71C60}"/>
              </a:ext>
            </a:extLst>
          </p:cNvPr>
          <p:cNvSpPr txBox="1">
            <a:spLocks/>
          </p:cNvSpPr>
          <p:nvPr/>
        </p:nvSpPr>
        <p:spPr>
          <a:xfrm>
            <a:off x="4030130" y="877161"/>
            <a:ext cx="1158643" cy="2164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marL="101600" indent="0">
              <a:lnSpc>
                <a:spcPct val="114999"/>
              </a:lnSpc>
              <a:buNone/>
            </a:pPr>
            <a:r>
              <a:rPr lang="en-US" sz="1400" b="1" dirty="0">
                <a:solidFill>
                  <a:srgbClr val="FFFFFF"/>
                </a:solidFill>
                <a:latin typeface="Britannic Bold"/>
              </a:rPr>
              <a:t>Owned Media</a:t>
            </a:r>
            <a:endParaRPr lang="en-US" dirty="0"/>
          </a:p>
        </p:txBody>
      </p:sp>
      <p:sp>
        <p:nvSpPr>
          <p:cNvPr id="11" name="Rectangle 10">
            <a:extLst>
              <a:ext uri="{FF2B5EF4-FFF2-40B4-BE49-F238E27FC236}">
                <a16:creationId xmlns:a16="http://schemas.microsoft.com/office/drawing/2014/main" id="{41E51154-E5A1-B2D6-69DF-D53A236EC4C4}"/>
              </a:ext>
            </a:extLst>
          </p:cNvPr>
          <p:cNvSpPr/>
          <p:nvPr/>
        </p:nvSpPr>
        <p:spPr>
          <a:xfrm>
            <a:off x="6605039" y="852566"/>
            <a:ext cx="1241373" cy="50591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418;p29">
            <a:extLst>
              <a:ext uri="{FF2B5EF4-FFF2-40B4-BE49-F238E27FC236}">
                <a16:creationId xmlns:a16="http://schemas.microsoft.com/office/drawing/2014/main" id="{A9685248-B064-F84F-FA38-498518F09E36}"/>
              </a:ext>
            </a:extLst>
          </p:cNvPr>
          <p:cNvSpPr txBox="1">
            <a:spLocks/>
          </p:cNvSpPr>
          <p:nvPr/>
        </p:nvSpPr>
        <p:spPr>
          <a:xfrm>
            <a:off x="6587829" y="872479"/>
            <a:ext cx="2095527" cy="49750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marL="101600" indent="0">
              <a:lnSpc>
                <a:spcPct val="114999"/>
              </a:lnSpc>
              <a:buNone/>
            </a:pPr>
            <a:r>
              <a:rPr lang="en-US" sz="1400" b="1" dirty="0">
                <a:solidFill>
                  <a:srgbClr val="FFFFFF"/>
                </a:solidFill>
                <a:latin typeface="Britannic Bold"/>
              </a:rPr>
              <a:t>Earned Media</a:t>
            </a:r>
            <a:endParaRPr lang="en-US" sz="1400"/>
          </a:p>
        </p:txBody>
      </p:sp>
      <p:sp>
        <p:nvSpPr>
          <p:cNvPr id="13" name="Google Shape;418;p29">
            <a:extLst>
              <a:ext uri="{FF2B5EF4-FFF2-40B4-BE49-F238E27FC236}">
                <a16:creationId xmlns:a16="http://schemas.microsoft.com/office/drawing/2014/main" id="{A81B8A6B-FFDE-7F92-455F-688C2B240582}"/>
              </a:ext>
            </a:extLst>
          </p:cNvPr>
          <p:cNvSpPr txBox="1">
            <a:spLocks noGrp="1"/>
          </p:cNvSpPr>
          <p:nvPr/>
        </p:nvSpPr>
        <p:spPr>
          <a:xfrm>
            <a:off x="3376809" y="1638568"/>
            <a:ext cx="2451546" cy="14109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algn="ctr">
              <a:lnSpc>
                <a:spcPct val="114999"/>
              </a:lnSpc>
              <a:buClr>
                <a:srgbClr val="ACD701"/>
              </a:buClr>
              <a:buSzPts val="2000"/>
              <a:buFont typeface="Encode Sans Semi Condensed Light,Sans-Serif"/>
              <a:buChar char="●"/>
            </a:pPr>
            <a:r>
              <a:rPr lang="en" sz="1600" b="1" dirty="0"/>
              <a:t>Boost Engagement</a:t>
            </a:r>
            <a:endParaRPr lang="en-US" sz="1600" dirty="0"/>
          </a:p>
          <a:p>
            <a:pPr algn="ctr">
              <a:lnSpc>
                <a:spcPct val="114999"/>
              </a:lnSpc>
              <a:buClr>
                <a:srgbClr val="ACD701"/>
              </a:buClr>
              <a:buSzPts val="2000"/>
            </a:pPr>
            <a:r>
              <a:rPr lang="en" sz="1400" dirty="0"/>
              <a:t>Encourage 18-24 year old’s to sign up and visit our website or download app</a:t>
            </a:r>
            <a:endParaRPr lang="en-US" sz="1400" dirty="0"/>
          </a:p>
          <a:p>
            <a:pPr algn="ctr">
              <a:lnSpc>
                <a:spcPct val="114999"/>
              </a:lnSpc>
              <a:buClr>
                <a:srgbClr val="ACD701"/>
              </a:buClr>
              <a:buSzPts val="2000"/>
            </a:pPr>
            <a:endParaRPr lang="en" sz="1400" dirty="0"/>
          </a:p>
          <a:p>
            <a:pPr algn="ctr">
              <a:lnSpc>
                <a:spcPct val="114999"/>
              </a:lnSpc>
              <a:buClr>
                <a:srgbClr val="ACD701"/>
              </a:buClr>
              <a:buSzPts val="2000"/>
            </a:pPr>
            <a:endParaRPr lang="en-US" sz="1400" dirty="0"/>
          </a:p>
          <a:p>
            <a:pPr algn="ctr">
              <a:lnSpc>
                <a:spcPct val="114999"/>
              </a:lnSpc>
              <a:buClr>
                <a:srgbClr val="ACD701"/>
              </a:buClr>
              <a:buSzPts val="2000"/>
            </a:pPr>
            <a:endParaRPr lang="en-US" sz="1400" dirty="0"/>
          </a:p>
          <a:p>
            <a:pPr marL="0" indent="0" algn="ctr">
              <a:lnSpc>
                <a:spcPct val="114999"/>
              </a:lnSpc>
              <a:buClr>
                <a:srgbClr val="ACD701"/>
              </a:buClr>
              <a:buNone/>
            </a:pPr>
            <a:br>
              <a:rPr lang="en-US" sz="1400" dirty="0"/>
            </a:br>
            <a:br>
              <a:rPr lang="en-US" sz="1400" dirty="0"/>
            </a:br>
            <a:endParaRPr lang="en-US" sz="1400"/>
          </a:p>
          <a:p>
            <a:pPr marL="76200" indent="0" algn="ctr">
              <a:lnSpc>
                <a:spcPct val="114999"/>
              </a:lnSpc>
              <a:buSzPts val="2000"/>
              <a:buNone/>
            </a:pPr>
            <a:endParaRPr lang="en-US" sz="1400" dirty="0"/>
          </a:p>
        </p:txBody>
      </p:sp>
      <p:sp>
        <p:nvSpPr>
          <p:cNvPr id="15" name="Google Shape;364;p26">
            <a:extLst>
              <a:ext uri="{FF2B5EF4-FFF2-40B4-BE49-F238E27FC236}">
                <a16:creationId xmlns:a16="http://schemas.microsoft.com/office/drawing/2014/main" id="{EA5A7839-34D1-C3E6-9D53-874861BC7222}"/>
              </a:ext>
            </a:extLst>
          </p:cNvPr>
          <p:cNvSpPr txBox="1"/>
          <p:nvPr/>
        </p:nvSpPr>
        <p:spPr>
          <a:xfrm>
            <a:off x="804872" y="-37031"/>
            <a:ext cx="8247900" cy="800189"/>
          </a:xfrm>
          <a:prstGeom prst="rect">
            <a:avLst/>
          </a:prstGeom>
          <a:noFill/>
          <a:ln>
            <a:noFill/>
          </a:ln>
        </p:spPr>
        <p:txBody>
          <a:bodyPr spcFirstLastPara="1" wrap="square" lIns="91425" tIns="91425" rIns="91425" bIns="91425" anchor="t" anchorCtr="0">
            <a:spAutoFit/>
          </a:bodyPr>
          <a:lstStyle/>
          <a:p>
            <a:r>
              <a:rPr lang="en" sz="2000" b="1" dirty="0">
                <a:latin typeface="Encode Sans Semi Condensed"/>
                <a:sym typeface="Encode Sans Semi Condensed"/>
              </a:rPr>
              <a:t>We will need to publish content for each buyer persona at different stages of the buyer's journey</a:t>
            </a:r>
            <a:endParaRPr lang="en-US" sz="2000" dirty="0"/>
          </a:p>
        </p:txBody>
      </p:sp>
      <p:sp>
        <p:nvSpPr>
          <p:cNvPr id="17" name="Google Shape;420;p29">
            <a:extLst>
              <a:ext uri="{FF2B5EF4-FFF2-40B4-BE49-F238E27FC236}">
                <a16:creationId xmlns:a16="http://schemas.microsoft.com/office/drawing/2014/main" id="{F519FCED-BC68-EE4E-B0AA-83FB5C9FD970}"/>
              </a:ext>
            </a:extLst>
          </p:cNvPr>
          <p:cNvSpPr txBox="1">
            <a:spLocks/>
          </p:cNvSpPr>
          <p:nvPr/>
        </p:nvSpPr>
        <p:spPr>
          <a:xfrm>
            <a:off x="3462408" y="3134491"/>
            <a:ext cx="2400520" cy="115175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accent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17500" algn="l" rtl="0">
              <a:lnSpc>
                <a:spcPct val="115000"/>
              </a:lnSpc>
              <a:spcBef>
                <a:spcPts val="0"/>
              </a:spcBef>
              <a:spcAft>
                <a:spcPts val="0"/>
              </a:spcAft>
              <a:buClr>
                <a:schemeClr val="accent1"/>
              </a:buClr>
              <a:buSzPts val="1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marL="596900" lvl="1" indent="0">
              <a:lnSpc>
                <a:spcPct val="114999"/>
              </a:lnSpc>
              <a:buClr>
                <a:srgbClr val="ACD701"/>
              </a:buClr>
              <a:buSzPts val="2000"/>
              <a:buNone/>
            </a:pPr>
            <a:endParaRPr lang="en-US" sz="1600" b="1" dirty="0"/>
          </a:p>
          <a:p>
            <a:pPr>
              <a:lnSpc>
                <a:spcPct val="114999"/>
              </a:lnSpc>
              <a:buClr>
                <a:srgbClr val="ACD701"/>
              </a:buClr>
              <a:buSzPts val="2000"/>
            </a:pPr>
            <a:r>
              <a:rPr lang="en-US" sz="1400" dirty="0"/>
              <a:t>Creating engaging content through IMC programs</a:t>
            </a:r>
            <a:br>
              <a:rPr lang="en-US" sz="1400" dirty="0"/>
            </a:br>
            <a:endParaRPr lang="en-US" sz="1400"/>
          </a:p>
          <a:p>
            <a:pPr marL="101600" indent="0">
              <a:lnSpc>
                <a:spcPct val="114999"/>
              </a:lnSpc>
              <a:buClr>
                <a:srgbClr val="ACD701"/>
              </a:buClr>
              <a:buSzPts val="2000"/>
              <a:buFont typeface="Encode Sans Semi Condensed Light"/>
              <a:buNone/>
            </a:pPr>
            <a:br>
              <a:rPr lang="en-US" dirty="0"/>
            </a:br>
            <a:endParaRPr lang="en-US" sz="1600" dirty="0"/>
          </a:p>
          <a:p>
            <a:pPr indent="-355600">
              <a:lnSpc>
                <a:spcPct val="114999"/>
              </a:lnSpc>
              <a:buClr>
                <a:srgbClr val="091029"/>
              </a:buClr>
              <a:buSzPts val="2000"/>
              <a:buFont typeface="Encode Sans Semi Condensed Light"/>
              <a:buChar char="●"/>
            </a:pPr>
            <a:endParaRPr lang="en-US" sz="1600" dirty="0"/>
          </a:p>
        </p:txBody>
      </p:sp>
    </p:spTree>
    <p:extLst>
      <p:ext uri="{BB962C8B-B14F-4D97-AF65-F5344CB8AC3E}">
        <p14:creationId xmlns:p14="http://schemas.microsoft.com/office/powerpoint/2010/main" val="1794134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8"/>
          <p:cNvSpPr txBox="1">
            <a:spLocks noGrp="1"/>
          </p:cNvSpPr>
          <p:nvPr>
            <p:ph type="sldNum" idx="12"/>
          </p:nvPr>
        </p:nvSpPr>
        <p:spPr>
          <a:xfrm>
            <a:off x="8533925" y="4612500"/>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530" name="Google Shape;530;p38"/>
          <p:cNvSpPr txBox="1"/>
          <p:nvPr/>
        </p:nvSpPr>
        <p:spPr>
          <a:xfrm>
            <a:off x="590646" y="824474"/>
            <a:ext cx="27171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Encode Sans Semi Condensed"/>
                <a:ea typeface="Encode Sans Semi Condensed"/>
                <a:cs typeface="Encode Sans Semi Condensed"/>
                <a:sym typeface="Encode Sans Semi Condensed"/>
              </a:rPr>
              <a:t>Networking Event</a:t>
            </a:r>
            <a:endParaRPr b="1" dirty="0">
              <a:latin typeface="Encode Sans Semi Condensed"/>
              <a:ea typeface="Encode Sans Semi Condensed"/>
              <a:cs typeface="Encode Sans Semi Condensed"/>
              <a:sym typeface="Encode Sans Semi Condensed"/>
            </a:endParaRPr>
          </a:p>
          <a:p>
            <a:pPr marL="0" lvl="0" indent="0" algn="l" rtl="0">
              <a:spcBef>
                <a:spcPts val="0"/>
              </a:spcBef>
              <a:spcAft>
                <a:spcPts val="0"/>
              </a:spcAft>
              <a:buNone/>
            </a:pPr>
            <a:r>
              <a:rPr lang="en" dirty="0">
                <a:latin typeface="Encode Sans Semi Condensed Light"/>
                <a:ea typeface="Encode Sans Semi Condensed Light"/>
                <a:cs typeface="Encode Sans Semi Condensed Light"/>
                <a:sym typeface="Encode Sans Semi Condensed Light"/>
              </a:rPr>
              <a:t>Cost: $1 Million</a:t>
            </a:r>
            <a:endParaRPr dirty="0">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dirty="0">
                <a:latin typeface="Encode Sans Semi Condensed Light"/>
                <a:ea typeface="Encode Sans Semi Condensed Light"/>
                <a:cs typeface="Encode Sans Semi Condensed Light"/>
                <a:sym typeface="Encode Sans Semi Condensed Light"/>
              </a:rPr>
              <a:t>Impressions: Approximately 20,000</a:t>
            </a:r>
            <a:endParaRPr dirty="0">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dirty="0">
                <a:latin typeface="Encode Sans Semi Condensed Light"/>
                <a:ea typeface="Encode Sans Semi Condensed Light"/>
                <a:cs typeface="Encode Sans Semi Condensed Light"/>
                <a:sym typeface="Encode Sans Semi Condensed Light"/>
              </a:rPr>
              <a:t>Madison Square Garden</a:t>
            </a:r>
            <a:endParaRPr dirty="0">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dirty="0">
                <a:latin typeface="Encode Sans Semi Condensed Light"/>
                <a:ea typeface="Encode Sans Semi Condensed Light"/>
                <a:cs typeface="Encode Sans Semi Condensed Light"/>
                <a:sym typeface="Encode Sans Semi Condensed Light"/>
              </a:rPr>
              <a:t>Builds brand loyalty</a:t>
            </a:r>
            <a:endParaRPr dirty="0">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endParaRPr dirty="0">
              <a:latin typeface="Encode Sans Semi Condensed Light"/>
              <a:ea typeface="Encode Sans Semi Condensed Light"/>
              <a:cs typeface="Encode Sans Semi Condensed Light"/>
              <a:sym typeface="Encode Sans Semi Condensed Light"/>
            </a:endParaRPr>
          </a:p>
        </p:txBody>
      </p:sp>
      <p:sp>
        <p:nvSpPr>
          <p:cNvPr id="531" name="Google Shape;531;p38"/>
          <p:cNvSpPr txBox="1"/>
          <p:nvPr/>
        </p:nvSpPr>
        <p:spPr>
          <a:xfrm>
            <a:off x="340900" y="1674400"/>
            <a:ext cx="268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sp>
        <p:nvSpPr>
          <p:cNvPr id="532" name="Google Shape;532;p38"/>
          <p:cNvSpPr txBox="1"/>
          <p:nvPr/>
        </p:nvSpPr>
        <p:spPr>
          <a:xfrm>
            <a:off x="4762375" y="818540"/>
            <a:ext cx="36495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latin typeface="Encode Sans Semi Condensed"/>
                <a:ea typeface="Encode Sans Semi Condensed"/>
                <a:cs typeface="Encode Sans Semi Condensed"/>
                <a:sym typeface="Encode Sans Semi Condensed"/>
              </a:rPr>
              <a:t>Facebook/Instagram</a:t>
            </a:r>
            <a:endParaRPr b="1" dirty="0">
              <a:latin typeface="Encode Sans Semi Condensed"/>
              <a:ea typeface="Encode Sans Semi Condensed"/>
              <a:cs typeface="Encode Sans Semi Condensed"/>
              <a:sym typeface="Encode Sans Semi Condensed"/>
            </a:endParaRPr>
          </a:p>
          <a:p>
            <a:pPr marL="0" lvl="0" indent="0" algn="l" rtl="0">
              <a:spcBef>
                <a:spcPts val="0"/>
              </a:spcBef>
              <a:spcAft>
                <a:spcPts val="0"/>
              </a:spcAft>
              <a:buNone/>
            </a:pPr>
            <a:r>
              <a:rPr lang="en" dirty="0">
                <a:latin typeface="Encode Sans Semi Condensed Light"/>
                <a:ea typeface="Encode Sans Semi Condensed Light"/>
                <a:cs typeface="Encode Sans Semi Condensed Light"/>
                <a:sym typeface="Encode Sans Semi Condensed Light"/>
              </a:rPr>
              <a:t>Cost: $2 Million</a:t>
            </a:r>
            <a:endParaRPr dirty="0">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dirty="0">
                <a:latin typeface="Encode Sans Semi Condensed Light"/>
                <a:ea typeface="Encode Sans Semi Condensed Light"/>
                <a:cs typeface="Encode Sans Semi Condensed Light"/>
                <a:sym typeface="Encode Sans Semi Condensed Light"/>
              </a:rPr>
              <a:t>Impressions: Approximately 2 million</a:t>
            </a:r>
            <a:endParaRPr dirty="0">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dirty="0">
                <a:latin typeface="Encode Sans Semi Condensed Light"/>
                <a:ea typeface="Encode Sans Semi Condensed Light"/>
                <a:cs typeface="Encode Sans Semi Condensed Light"/>
                <a:sym typeface="Encode Sans Semi Condensed Light"/>
              </a:rPr>
              <a:t>Cost per Click : $0.974</a:t>
            </a:r>
            <a:endParaRPr dirty="0">
              <a:latin typeface="Encode Sans Semi Condensed Light"/>
              <a:ea typeface="Encode Sans Semi Condensed Light"/>
              <a:cs typeface="Encode Sans Semi Condensed Light"/>
              <a:sym typeface="Encode Sans Semi Condensed Light"/>
            </a:endParaRPr>
          </a:p>
        </p:txBody>
      </p:sp>
      <p:sp>
        <p:nvSpPr>
          <p:cNvPr id="533" name="Google Shape;533;p38"/>
          <p:cNvSpPr txBox="1"/>
          <p:nvPr/>
        </p:nvSpPr>
        <p:spPr>
          <a:xfrm>
            <a:off x="363400" y="2484876"/>
            <a:ext cx="35343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Encode Sans Semi Condensed"/>
                <a:ea typeface="Encode Sans Semi Condensed"/>
                <a:cs typeface="Encode Sans Semi Condensed"/>
                <a:sym typeface="Encode Sans Semi Condensed"/>
              </a:rPr>
              <a:t>Twitter</a:t>
            </a:r>
            <a:endParaRPr b="1">
              <a:latin typeface="Encode Sans Semi Condensed"/>
              <a:ea typeface="Encode Sans Semi Condensed"/>
              <a:cs typeface="Encode Sans Semi Condensed"/>
              <a:sym typeface="Encode Sans Semi Condensed"/>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Cost: $1 Million</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Impressions: Approximately 500,000-250,000</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$2-4 per action (follow, retweet, etc.)</a:t>
            </a:r>
            <a:endParaRPr>
              <a:latin typeface="Encode Sans Semi Condensed Light"/>
              <a:ea typeface="Encode Sans Semi Condensed Light"/>
              <a:cs typeface="Encode Sans Semi Condensed Light"/>
              <a:sym typeface="Encode Sans Semi Condensed Light"/>
            </a:endParaRPr>
          </a:p>
        </p:txBody>
      </p:sp>
      <p:sp>
        <p:nvSpPr>
          <p:cNvPr id="534" name="Google Shape;534;p38"/>
          <p:cNvSpPr txBox="1"/>
          <p:nvPr/>
        </p:nvSpPr>
        <p:spPr>
          <a:xfrm>
            <a:off x="4925275" y="2428558"/>
            <a:ext cx="33237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Encode Sans Semi Condensed"/>
                <a:ea typeface="Encode Sans Semi Condensed"/>
                <a:cs typeface="Encode Sans Semi Condensed"/>
                <a:sym typeface="Encode Sans Semi Condensed"/>
              </a:rPr>
              <a:t>YouTube</a:t>
            </a:r>
            <a:endParaRPr b="1">
              <a:latin typeface="Encode Sans Semi Condensed"/>
              <a:ea typeface="Encode Sans Semi Condensed"/>
              <a:cs typeface="Encode Sans Semi Condensed"/>
              <a:sym typeface="Encode Sans Semi Condensed"/>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Cost: $2 Million</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Impressions: 100 Million</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$2,000 per 100,000 viewers</a:t>
            </a:r>
            <a:endParaRPr>
              <a:latin typeface="Encode Sans Semi Condensed Light"/>
              <a:ea typeface="Encode Sans Semi Condensed Light"/>
              <a:cs typeface="Encode Sans Semi Condensed Light"/>
              <a:sym typeface="Encode Sans Semi Condensed Light"/>
            </a:endParaRPr>
          </a:p>
        </p:txBody>
      </p:sp>
      <p:sp>
        <p:nvSpPr>
          <p:cNvPr id="535" name="Google Shape;535;p38"/>
          <p:cNvSpPr txBox="1"/>
          <p:nvPr/>
        </p:nvSpPr>
        <p:spPr>
          <a:xfrm>
            <a:off x="772000" y="3962294"/>
            <a:ext cx="2717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Encode Sans Semi Condensed"/>
                <a:ea typeface="Encode Sans Semi Condensed"/>
                <a:cs typeface="Encode Sans Semi Condensed"/>
                <a:sym typeface="Encode Sans Semi Condensed"/>
              </a:rPr>
              <a:t>Google</a:t>
            </a:r>
            <a:endParaRPr b="1">
              <a:latin typeface="Encode Sans Semi Condensed"/>
              <a:ea typeface="Encode Sans Semi Condensed"/>
              <a:cs typeface="Encode Sans Semi Condensed"/>
              <a:sym typeface="Encode Sans Semi Condensed"/>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Cost: $1 Million</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Impressions: 500,000</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Cost per Click: $2</a:t>
            </a:r>
            <a:endParaRPr>
              <a:latin typeface="Encode Sans Semi Condensed Light"/>
              <a:ea typeface="Encode Sans Semi Condensed Light"/>
              <a:cs typeface="Encode Sans Semi Condensed Light"/>
              <a:sym typeface="Encode Sans Semi Condensed Light"/>
            </a:endParaRPr>
          </a:p>
        </p:txBody>
      </p:sp>
      <p:sp>
        <p:nvSpPr>
          <p:cNvPr id="536" name="Google Shape;536;p38"/>
          <p:cNvSpPr txBox="1"/>
          <p:nvPr/>
        </p:nvSpPr>
        <p:spPr>
          <a:xfrm>
            <a:off x="4844163" y="3746894"/>
            <a:ext cx="33237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Encode Sans Semi Condensed"/>
                <a:ea typeface="Encode Sans Semi Condensed"/>
                <a:cs typeface="Encode Sans Semi Condensed"/>
                <a:sym typeface="Encode Sans Semi Condensed"/>
              </a:rPr>
              <a:t>Print</a:t>
            </a:r>
            <a:endParaRPr b="1">
              <a:latin typeface="Encode Sans Semi Condensed"/>
              <a:ea typeface="Encode Sans Semi Condensed"/>
              <a:cs typeface="Encode Sans Semi Condensed"/>
              <a:sym typeface="Encode Sans Semi Condensed"/>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Cost: $500,000</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Impressions: Approximately $81.3 Mil per ad</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Estimated ad rate: $177,850</a:t>
            </a:r>
            <a:endParaRPr>
              <a:latin typeface="Encode Sans Semi Condensed Light"/>
              <a:ea typeface="Encode Sans Semi Condensed Light"/>
              <a:cs typeface="Encode Sans Semi Condensed Light"/>
              <a:sym typeface="Encode Sans Semi Condensed Light"/>
            </a:endParaRPr>
          </a:p>
          <a:p>
            <a:pPr marL="0" lvl="0" indent="0" algn="l" rtl="0">
              <a:spcBef>
                <a:spcPts val="0"/>
              </a:spcBef>
              <a:spcAft>
                <a:spcPts val="0"/>
              </a:spcAft>
              <a:buNone/>
            </a:pPr>
            <a:r>
              <a:rPr lang="en">
                <a:latin typeface="Encode Sans Semi Condensed Light"/>
                <a:ea typeface="Encode Sans Semi Condensed Light"/>
                <a:cs typeface="Encode Sans Semi Condensed Light"/>
                <a:sym typeface="Encode Sans Semi Condensed Light"/>
              </a:rPr>
              <a:t>Around 3 ads in People’s</a:t>
            </a:r>
            <a:endParaRPr>
              <a:latin typeface="Encode Sans Semi Condensed Light"/>
              <a:ea typeface="Encode Sans Semi Condensed Light"/>
              <a:cs typeface="Encode Sans Semi Condensed Light"/>
              <a:sym typeface="Encode Sans Semi Condensed Light"/>
            </a:endParaRPr>
          </a:p>
        </p:txBody>
      </p:sp>
      <p:sp>
        <p:nvSpPr>
          <p:cNvPr id="537" name="Google Shape;537;p38"/>
          <p:cNvSpPr txBox="1"/>
          <p:nvPr/>
        </p:nvSpPr>
        <p:spPr>
          <a:xfrm>
            <a:off x="7372863" y="4774200"/>
            <a:ext cx="121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Encode Sans Semi Condensed Light"/>
                <a:ea typeface="Encode Sans Semi Condensed Light"/>
                <a:cs typeface="Encode Sans Semi Condensed Light"/>
                <a:sym typeface="Encode Sans Semi Condensed Light"/>
              </a:rPr>
              <a:t>Logan Jonathan</a:t>
            </a:r>
            <a:endParaRPr sz="1200">
              <a:latin typeface="Encode Sans Semi Condensed Light"/>
              <a:ea typeface="Encode Sans Semi Condensed Light"/>
              <a:cs typeface="Encode Sans Semi Condensed Light"/>
              <a:sym typeface="Encode Sans Semi Condensed Light"/>
            </a:endParaRPr>
          </a:p>
        </p:txBody>
      </p:sp>
      <p:pic>
        <p:nvPicPr>
          <p:cNvPr id="538" name="Google Shape;538;p38"/>
          <p:cNvPicPr preferRelativeResize="0"/>
          <p:nvPr/>
        </p:nvPicPr>
        <p:blipFill>
          <a:blip r:embed="rId3">
            <a:alphaModFix/>
          </a:blip>
          <a:stretch>
            <a:fillRect/>
          </a:stretch>
        </p:blipFill>
        <p:spPr>
          <a:xfrm>
            <a:off x="2847035" y="840101"/>
            <a:ext cx="460711" cy="400200"/>
          </a:xfrm>
          <a:prstGeom prst="rect">
            <a:avLst/>
          </a:prstGeom>
          <a:noFill/>
          <a:ln>
            <a:noFill/>
          </a:ln>
        </p:spPr>
      </p:pic>
      <p:pic>
        <p:nvPicPr>
          <p:cNvPr id="539" name="Google Shape;539;p38"/>
          <p:cNvPicPr preferRelativeResize="0"/>
          <p:nvPr/>
        </p:nvPicPr>
        <p:blipFill>
          <a:blip r:embed="rId4">
            <a:alphaModFix/>
          </a:blip>
          <a:stretch>
            <a:fillRect/>
          </a:stretch>
        </p:blipFill>
        <p:spPr>
          <a:xfrm>
            <a:off x="2666925" y="2257502"/>
            <a:ext cx="538391" cy="408772"/>
          </a:xfrm>
          <a:prstGeom prst="rect">
            <a:avLst/>
          </a:prstGeom>
          <a:noFill/>
          <a:ln>
            <a:noFill/>
          </a:ln>
        </p:spPr>
      </p:pic>
      <p:pic>
        <p:nvPicPr>
          <p:cNvPr id="540" name="Google Shape;540;p38"/>
          <p:cNvPicPr preferRelativeResize="0"/>
          <p:nvPr/>
        </p:nvPicPr>
        <p:blipFill rotWithShape="1">
          <a:blip r:embed="rId5">
            <a:alphaModFix/>
          </a:blip>
          <a:srcRect l="23556" t="14997" r="21467" b="12126"/>
          <a:stretch/>
        </p:blipFill>
        <p:spPr>
          <a:xfrm>
            <a:off x="2480112" y="3846425"/>
            <a:ext cx="642926" cy="639219"/>
          </a:xfrm>
          <a:prstGeom prst="rect">
            <a:avLst/>
          </a:prstGeom>
          <a:noFill/>
          <a:ln>
            <a:noFill/>
          </a:ln>
        </p:spPr>
      </p:pic>
      <p:pic>
        <p:nvPicPr>
          <p:cNvPr id="541" name="Google Shape;541;p38"/>
          <p:cNvPicPr preferRelativeResize="0"/>
          <p:nvPr/>
        </p:nvPicPr>
        <p:blipFill>
          <a:blip r:embed="rId6">
            <a:alphaModFix/>
          </a:blip>
          <a:stretch>
            <a:fillRect/>
          </a:stretch>
        </p:blipFill>
        <p:spPr>
          <a:xfrm>
            <a:off x="7251489" y="698927"/>
            <a:ext cx="1330875" cy="700342"/>
          </a:xfrm>
          <a:prstGeom prst="rect">
            <a:avLst/>
          </a:prstGeom>
          <a:noFill/>
          <a:ln>
            <a:noFill/>
          </a:ln>
        </p:spPr>
      </p:pic>
      <p:pic>
        <p:nvPicPr>
          <p:cNvPr id="542" name="Google Shape;542;p38"/>
          <p:cNvPicPr preferRelativeResize="0"/>
          <p:nvPr/>
        </p:nvPicPr>
        <p:blipFill>
          <a:blip r:embed="rId7">
            <a:alphaModFix/>
          </a:blip>
          <a:stretch>
            <a:fillRect/>
          </a:stretch>
        </p:blipFill>
        <p:spPr>
          <a:xfrm>
            <a:off x="7047036" y="2323178"/>
            <a:ext cx="932277" cy="615199"/>
          </a:xfrm>
          <a:prstGeom prst="rect">
            <a:avLst/>
          </a:prstGeom>
          <a:noFill/>
          <a:ln>
            <a:noFill/>
          </a:ln>
        </p:spPr>
      </p:pic>
      <p:pic>
        <p:nvPicPr>
          <p:cNvPr id="543" name="Google Shape;543;p38"/>
          <p:cNvPicPr preferRelativeResize="0"/>
          <p:nvPr/>
        </p:nvPicPr>
        <p:blipFill>
          <a:blip r:embed="rId8">
            <a:alphaModFix/>
          </a:blip>
          <a:stretch>
            <a:fillRect/>
          </a:stretch>
        </p:blipFill>
        <p:spPr>
          <a:xfrm>
            <a:off x="7292639" y="3658186"/>
            <a:ext cx="722783" cy="507848"/>
          </a:xfrm>
          <a:prstGeom prst="rect">
            <a:avLst/>
          </a:prstGeom>
          <a:noFill/>
          <a:ln>
            <a:noFill/>
          </a:ln>
        </p:spPr>
      </p:pic>
      <p:sp>
        <p:nvSpPr>
          <p:cNvPr id="2" name="TextBox 1">
            <a:extLst>
              <a:ext uri="{FF2B5EF4-FFF2-40B4-BE49-F238E27FC236}">
                <a16:creationId xmlns:a16="http://schemas.microsoft.com/office/drawing/2014/main" id="{28FCC5A1-8D12-730D-38A3-5353767A1EE0}"/>
              </a:ext>
            </a:extLst>
          </p:cNvPr>
          <p:cNvSpPr txBox="1"/>
          <p:nvPr/>
        </p:nvSpPr>
        <p:spPr>
          <a:xfrm>
            <a:off x="1316736" y="28194"/>
            <a:ext cx="6510528" cy="461665"/>
          </a:xfrm>
          <a:prstGeom prst="rect">
            <a:avLst/>
          </a:prstGeom>
          <a:noFill/>
        </p:spPr>
        <p:txBody>
          <a:bodyPr wrap="square" rtlCol="0">
            <a:spAutoFit/>
          </a:bodyPr>
          <a:lstStyle/>
          <a:p>
            <a:r>
              <a:rPr lang="en" sz="2400" b="1" dirty="0">
                <a:latin typeface="+mj-lt"/>
                <a:sym typeface="Encode Sans Semi Condensed"/>
              </a:rPr>
              <a:t>Which leads us to our </a:t>
            </a:r>
            <a:r>
              <a:rPr lang="en-US" sz="2200" b="1" dirty="0">
                <a:latin typeface="+mj-lt"/>
              </a:rPr>
              <a:t>Budgeting Breakdown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C50DB8-5AF8-8115-534C-A8974FCE89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1026" name="Picture 2">
            <a:extLst>
              <a:ext uri="{FF2B5EF4-FFF2-40B4-BE49-F238E27FC236}">
                <a16:creationId xmlns:a16="http://schemas.microsoft.com/office/drawing/2014/main" id="{5D0B1650-731F-69D0-D788-AE3B1BF95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28" y="508498"/>
            <a:ext cx="5952744" cy="44645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00EAC4-9AE5-B4A3-FA03-472ADEEAA59B}"/>
              </a:ext>
            </a:extLst>
          </p:cNvPr>
          <p:cNvSpPr txBox="1"/>
          <p:nvPr/>
        </p:nvSpPr>
        <p:spPr>
          <a:xfrm>
            <a:off x="7355230" y="4944618"/>
            <a:ext cx="1188720" cy="261610"/>
          </a:xfrm>
          <a:prstGeom prst="rect">
            <a:avLst/>
          </a:prstGeom>
          <a:noFill/>
        </p:spPr>
        <p:txBody>
          <a:bodyPr wrap="square" rtlCol="0">
            <a:spAutoFit/>
          </a:bodyPr>
          <a:lstStyle/>
          <a:p>
            <a:r>
              <a:rPr lang="en-US" sz="1100" dirty="0"/>
              <a:t>Logan Jonathan</a:t>
            </a:r>
          </a:p>
        </p:txBody>
      </p:sp>
      <p:sp>
        <p:nvSpPr>
          <p:cNvPr id="4" name="TextBox 3">
            <a:extLst>
              <a:ext uri="{FF2B5EF4-FFF2-40B4-BE49-F238E27FC236}">
                <a16:creationId xmlns:a16="http://schemas.microsoft.com/office/drawing/2014/main" id="{5EC05CA9-DF02-DCF0-1EED-CA6B78F55F6B}"/>
              </a:ext>
            </a:extLst>
          </p:cNvPr>
          <p:cNvSpPr txBox="1"/>
          <p:nvPr/>
        </p:nvSpPr>
        <p:spPr>
          <a:xfrm>
            <a:off x="1508760" y="75271"/>
            <a:ext cx="6126480" cy="400110"/>
          </a:xfrm>
          <a:prstGeom prst="rect">
            <a:avLst/>
          </a:prstGeom>
          <a:noFill/>
        </p:spPr>
        <p:txBody>
          <a:bodyPr wrap="square" rtlCol="0">
            <a:spAutoFit/>
          </a:bodyPr>
          <a:lstStyle/>
          <a:p>
            <a:r>
              <a:rPr lang="en-US" sz="2000" b="1" dirty="0"/>
              <a:t>With a graph showing the percentage breakdown</a:t>
            </a:r>
          </a:p>
        </p:txBody>
      </p:sp>
    </p:spTree>
    <p:extLst>
      <p:ext uri="{BB962C8B-B14F-4D97-AF65-F5344CB8AC3E}">
        <p14:creationId xmlns:p14="http://schemas.microsoft.com/office/powerpoint/2010/main" val="3851659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54CF3-C588-9CD6-56CB-16B5156011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3" name="Picture 2" descr="Logo, company name&#10;&#10;Description automatically generated">
            <a:extLst>
              <a:ext uri="{FF2B5EF4-FFF2-40B4-BE49-F238E27FC236}">
                <a16:creationId xmlns:a16="http://schemas.microsoft.com/office/drawing/2014/main" id="{19DB3E8C-69E7-BCC4-7E17-C58560AD2A69}"/>
              </a:ext>
            </a:extLst>
          </p:cNvPr>
          <p:cNvPicPr>
            <a:picLocks noChangeAspect="1"/>
          </p:cNvPicPr>
          <p:nvPr/>
        </p:nvPicPr>
        <p:blipFill>
          <a:blip r:embed="rId2"/>
          <a:stretch>
            <a:fillRect/>
          </a:stretch>
        </p:blipFill>
        <p:spPr>
          <a:xfrm>
            <a:off x="0" y="0"/>
            <a:ext cx="9233044" cy="5750152"/>
          </a:xfrm>
          <a:prstGeom prst="rect">
            <a:avLst/>
          </a:prstGeom>
        </p:spPr>
      </p:pic>
    </p:spTree>
    <p:extLst>
      <p:ext uri="{BB962C8B-B14F-4D97-AF65-F5344CB8AC3E}">
        <p14:creationId xmlns:p14="http://schemas.microsoft.com/office/powerpoint/2010/main" val="3104940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663AA8-1AC4-0E0D-1504-F465449E1C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3" name="Google Shape;464;p35">
            <a:extLst>
              <a:ext uri="{FF2B5EF4-FFF2-40B4-BE49-F238E27FC236}">
                <a16:creationId xmlns:a16="http://schemas.microsoft.com/office/drawing/2014/main" id="{D00F87EA-FDAF-742F-75BE-6C8AAE857644}"/>
              </a:ext>
            </a:extLst>
          </p:cNvPr>
          <p:cNvSpPr txBox="1">
            <a:spLocks/>
          </p:cNvSpPr>
          <p:nvPr/>
        </p:nvSpPr>
        <p:spPr>
          <a:xfrm>
            <a:off x="1037208" y="1526637"/>
            <a:ext cx="2134385" cy="220879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tx1">
                  <a:lumMod val="50000"/>
                </a:schemeClr>
              </a:buClr>
              <a:buFont typeface="Arial" panose="020B0604020202020204" pitchFamily="34" charset="0"/>
              <a:buChar char="•"/>
            </a:pPr>
            <a:r>
              <a:rPr lang="en-US" sz="2000" dirty="0">
                <a:solidFill>
                  <a:schemeClr val="tx1">
                    <a:lumMod val="50000"/>
                  </a:schemeClr>
                </a:solidFill>
              </a:rPr>
              <a:t>Podcasts</a:t>
            </a:r>
          </a:p>
          <a:p>
            <a:pPr marL="285750" indent="-285750">
              <a:spcBef>
                <a:spcPts val="600"/>
              </a:spcBef>
              <a:buClr>
                <a:schemeClr val="tx1">
                  <a:lumMod val="50000"/>
                </a:schemeClr>
              </a:buClr>
              <a:buFont typeface="Arial" panose="020B0604020202020204" pitchFamily="34" charset="0"/>
              <a:buChar char="•"/>
            </a:pPr>
            <a:r>
              <a:rPr lang="en-US" sz="2000" dirty="0"/>
              <a:t>Social Media</a:t>
            </a:r>
          </a:p>
          <a:p>
            <a:pPr marL="285750" indent="-285750">
              <a:spcBef>
                <a:spcPts val="600"/>
              </a:spcBef>
              <a:buClr>
                <a:schemeClr val="tx1">
                  <a:lumMod val="50000"/>
                </a:schemeClr>
              </a:buClr>
              <a:buFont typeface="Arial" panose="020B0604020202020204" pitchFamily="34" charset="0"/>
              <a:buChar char="•"/>
            </a:pPr>
            <a:r>
              <a:rPr lang="en-US" sz="2000" dirty="0"/>
              <a:t>Content Creation</a:t>
            </a:r>
          </a:p>
          <a:p>
            <a:pPr marL="285750" indent="-285750">
              <a:spcBef>
                <a:spcPts val="600"/>
              </a:spcBef>
              <a:buClr>
                <a:schemeClr val="tx1">
                  <a:lumMod val="50000"/>
                </a:schemeClr>
              </a:buClr>
              <a:buFont typeface="Arial" panose="020B0604020202020204" pitchFamily="34" charset="0"/>
              <a:buChar char="•"/>
            </a:pPr>
            <a:r>
              <a:rPr lang="en-US" sz="2000" dirty="0"/>
              <a:t>Events </a:t>
            </a:r>
          </a:p>
          <a:p>
            <a:pPr marL="285750" indent="-285750">
              <a:spcBef>
                <a:spcPts val="600"/>
              </a:spcBef>
              <a:buClr>
                <a:schemeClr val="tx1">
                  <a:lumMod val="50000"/>
                </a:schemeClr>
              </a:buClr>
              <a:buFont typeface="Arial" panose="020B0604020202020204" pitchFamily="34" charset="0"/>
              <a:buChar char="•"/>
            </a:pPr>
            <a:r>
              <a:rPr lang="en-US" sz="2000" dirty="0"/>
              <a:t>SEO</a:t>
            </a:r>
          </a:p>
        </p:txBody>
      </p:sp>
      <p:sp>
        <p:nvSpPr>
          <p:cNvPr id="4" name="Google Shape;465;p35">
            <a:extLst>
              <a:ext uri="{FF2B5EF4-FFF2-40B4-BE49-F238E27FC236}">
                <a16:creationId xmlns:a16="http://schemas.microsoft.com/office/drawing/2014/main" id="{A8BDE6CA-979F-82FD-F31F-8A5202D8A3E8}"/>
              </a:ext>
            </a:extLst>
          </p:cNvPr>
          <p:cNvSpPr txBox="1">
            <a:spLocks/>
          </p:cNvSpPr>
          <p:nvPr/>
        </p:nvSpPr>
        <p:spPr>
          <a:xfrm>
            <a:off x="5628213" y="3865624"/>
            <a:ext cx="2609494" cy="1062992"/>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a:spcBef>
                <a:spcPts val="600"/>
              </a:spcBef>
              <a:buClr>
                <a:schemeClr val="accent6">
                  <a:lumMod val="50000"/>
                </a:schemeClr>
              </a:buClr>
              <a:buFont typeface="Arial" panose="020B0604020202020204" pitchFamily="34" charset="0"/>
              <a:buChar char="•"/>
            </a:pPr>
            <a:r>
              <a:rPr lang="en-US" sz="2000" dirty="0"/>
              <a:t>No print media</a:t>
            </a:r>
          </a:p>
          <a:p>
            <a:pPr marL="342900">
              <a:spcBef>
                <a:spcPts val="600"/>
              </a:spcBef>
              <a:buClr>
                <a:schemeClr val="accent6">
                  <a:lumMod val="50000"/>
                </a:schemeClr>
              </a:buClr>
              <a:buFont typeface="Arial" panose="020B0604020202020204" pitchFamily="34" charset="0"/>
              <a:buChar char="•"/>
            </a:pPr>
            <a:r>
              <a:rPr lang="en-US" sz="2000" dirty="0"/>
              <a:t>Smaller networking event </a:t>
            </a:r>
          </a:p>
          <a:p>
            <a:pPr>
              <a:spcBef>
                <a:spcPts val="600"/>
              </a:spcBef>
            </a:pPr>
            <a:endParaRPr lang="en-US"/>
          </a:p>
        </p:txBody>
      </p:sp>
      <p:sp>
        <p:nvSpPr>
          <p:cNvPr id="5" name="Rectangle 4">
            <a:extLst>
              <a:ext uri="{FF2B5EF4-FFF2-40B4-BE49-F238E27FC236}">
                <a16:creationId xmlns:a16="http://schemas.microsoft.com/office/drawing/2014/main" id="{AC62F7F2-0D0C-2C0C-3A56-81F523A75602}"/>
              </a:ext>
            </a:extLst>
          </p:cNvPr>
          <p:cNvSpPr/>
          <p:nvPr/>
        </p:nvSpPr>
        <p:spPr>
          <a:xfrm>
            <a:off x="1037208" y="915024"/>
            <a:ext cx="2127600" cy="49305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$12M Budget</a:t>
            </a:r>
          </a:p>
        </p:txBody>
      </p:sp>
      <p:sp>
        <p:nvSpPr>
          <p:cNvPr id="6" name="Rectangle 5">
            <a:extLst>
              <a:ext uri="{FF2B5EF4-FFF2-40B4-BE49-F238E27FC236}">
                <a16:creationId xmlns:a16="http://schemas.microsoft.com/office/drawing/2014/main" id="{6051BE02-249F-7815-6FE9-65EFFFFD14A9}"/>
              </a:ext>
            </a:extLst>
          </p:cNvPr>
          <p:cNvSpPr/>
          <p:nvPr/>
        </p:nvSpPr>
        <p:spPr>
          <a:xfrm>
            <a:off x="5972409" y="3372574"/>
            <a:ext cx="1921105" cy="49305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$8M Budget</a:t>
            </a:r>
          </a:p>
        </p:txBody>
      </p:sp>
      <p:sp>
        <p:nvSpPr>
          <p:cNvPr id="7" name="TextBox 6">
            <a:extLst>
              <a:ext uri="{FF2B5EF4-FFF2-40B4-BE49-F238E27FC236}">
                <a16:creationId xmlns:a16="http://schemas.microsoft.com/office/drawing/2014/main" id="{182746AF-E076-DD73-810A-30847FCCEA00}"/>
              </a:ext>
            </a:extLst>
          </p:cNvPr>
          <p:cNvSpPr txBox="1"/>
          <p:nvPr/>
        </p:nvSpPr>
        <p:spPr>
          <a:xfrm>
            <a:off x="900048" y="310337"/>
            <a:ext cx="3900552" cy="430887"/>
          </a:xfrm>
          <a:prstGeom prst="rect">
            <a:avLst/>
          </a:prstGeom>
          <a:noFill/>
        </p:spPr>
        <p:txBody>
          <a:bodyPr wrap="square" rtlCol="0">
            <a:spAutoFit/>
          </a:bodyPr>
          <a:lstStyle/>
          <a:p>
            <a:r>
              <a:rPr lang="en-US" sz="2200" b="1" dirty="0"/>
              <a:t>With a new allocation of a…</a:t>
            </a:r>
          </a:p>
        </p:txBody>
      </p:sp>
      <p:sp>
        <p:nvSpPr>
          <p:cNvPr id="10" name="TextBox 9">
            <a:extLst>
              <a:ext uri="{FF2B5EF4-FFF2-40B4-BE49-F238E27FC236}">
                <a16:creationId xmlns:a16="http://schemas.microsoft.com/office/drawing/2014/main" id="{BC6DECD5-1B47-AA0E-7897-050820075C90}"/>
              </a:ext>
            </a:extLst>
          </p:cNvPr>
          <p:cNvSpPr txBox="1"/>
          <p:nvPr/>
        </p:nvSpPr>
        <p:spPr>
          <a:xfrm>
            <a:off x="3730018" y="2695162"/>
            <a:ext cx="5056632" cy="430887"/>
          </a:xfrm>
          <a:prstGeom prst="rect">
            <a:avLst/>
          </a:prstGeom>
          <a:noFill/>
        </p:spPr>
        <p:txBody>
          <a:bodyPr wrap="square">
            <a:spAutoFit/>
          </a:bodyPr>
          <a:lstStyle/>
          <a:p>
            <a:r>
              <a:rPr lang="en-US" sz="2200" b="1" dirty="0"/>
              <a:t>o</a:t>
            </a:r>
            <a:r>
              <a:rPr lang="en-US" sz="2200" b="1"/>
              <a:t>r </a:t>
            </a:r>
            <a:r>
              <a:rPr lang="en-US" sz="2200" b="1" dirty="0"/>
              <a:t>with a smaller </a:t>
            </a:r>
            <a:r>
              <a:rPr lang="en-US" sz="2200" b="1"/>
              <a:t>allocation of only</a:t>
            </a:r>
            <a:r>
              <a:rPr lang="en-US" sz="2200" b="1" dirty="0"/>
              <a:t>…</a:t>
            </a:r>
          </a:p>
        </p:txBody>
      </p:sp>
      <p:pic>
        <p:nvPicPr>
          <p:cNvPr id="2050" name="Picture 2">
            <a:extLst>
              <a:ext uri="{FF2B5EF4-FFF2-40B4-BE49-F238E27FC236}">
                <a16:creationId xmlns:a16="http://schemas.microsoft.com/office/drawing/2014/main" id="{AA81DF5B-770C-5EF4-F4B3-15E72AB87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177" y="214884"/>
            <a:ext cx="2851829" cy="2017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Graphical user interface&#10;&#10;Description automatically generated with low confidence">
            <a:extLst>
              <a:ext uri="{FF2B5EF4-FFF2-40B4-BE49-F238E27FC236}">
                <a16:creationId xmlns:a16="http://schemas.microsoft.com/office/drawing/2014/main" id="{A77413FB-D1EF-C8CF-40F3-0D74BEA59411}"/>
              </a:ext>
            </a:extLst>
          </p:cNvPr>
          <p:cNvPicPr>
            <a:picLocks noChangeAspect="1"/>
          </p:cNvPicPr>
          <p:nvPr/>
        </p:nvPicPr>
        <p:blipFill rotWithShape="1">
          <a:blip r:embed="rId3"/>
          <a:srcRect l="36471" t="29281" r="36155" b="28498"/>
          <a:stretch/>
        </p:blipFill>
        <p:spPr>
          <a:xfrm>
            <a:off x="2489515" y="3555167"/>
            <a:ext cx="1552133" cy="1346618"/>
          </a:xfrm>
          <a:prstGeom prst="rect">
            <a:avLst/>
          </a:prstGeom>
        </p:spPr>
      </p:pic>
      <p:sp>
        <p:nvSpPr>
          <p:cNvPr id="13" name="TextBox 12">
            <a:extLst>
              <a:ext uri="{FF2B5EF4-FFF2-40B4-BE49-F238E27FC236}">
                <a16:creationId xmlns:a16="http://schemas.microsoft.com/office/drawing/2014/main" id="{16F248F3-2645-C834-BF41-A4BF87E87431}"/>
              </a:ext>
            </a:extLst>
          </p:cNvPr>
          <p:cNvSpPr txBox="1"/>
          <p:nvPr/>
        </p:nvSpPr>
        <p:spPr>
          <a:xfrm>
            <a:off x="6981094" y="4892641"/>
            <a:ext cx="1545336" cy="261610"/>
          </a:xfrm>
          <a:prstGeom prst="rect">
            <a:avLst/>
          </a:prstGeom>
          <a:noFill/>
        </p:spPr>
        <p:txBody>
          <a:bodyPr wrap="square" rtlCol="0">
            <a:spAutoFit/>
          </a:bodyPr>
          <a:lstStyle/>
          <a:p>
            <a:r>
              <a:rPr lang="en-US" sz="1100" dirty="0"/>
              <a:t>Chloe Lourenco-Lang</a:t>
            </a:r>
          </a:p>
        </p:txBody>
      </p:sp>
    </p:spTree>
    <p:extLst>
      <p:ext uri="{BB962C8B-B14F-4D97-AF65-F5344CB8AC3E}">
        <p14:creationId xmlns:p14="http://schemas.microsoft.com/office/powerpoint/2010/main" val="2050393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grpSp>
        <p:nvGrpSpPr>
          <p:cNvPr id="473" name="Google Shape;473;p36"/>
          <p:cNvGrpSpPr/>
          <p:nvPr/>
        </p:nvGrpSpPr>
        <p:grpSpPr>
          <a:xfrm>
            <a:off x="2374163" y="2163505"/>
            <a:ext cx="4395686" cy="816480"/>
            <a:chOff x="0" y="1715400"/>
            <a:chExt cx="4395686" cy="816480"/>
          </a:xfrm>
        </p:grpSpPr>
        <p:sp>
          <p:nvSpPr>
            <p:cNvPr id="474" name="Google Shape;474;p36"/>
            <p:cNvSpPr/>
            <p:nvPr/>
          </p:nvSpPr>
          <p:spPr>
            <a:xfrm rot="5400000">
              <a:off x="3486236" y="1622430"/>
              <a:ext cx="6171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rot="10800000" flipH="1">
              <a:off x="3189575" y="2278442"/>
              <a:ext cx="927900" cy="1881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rot="-5400000" flipH="1">
              <a:off x="292350" y="1622430"/>
              <a:ext cx="617100" cy="1201800"/>
            </a:xfrm>
            <a:prstGeom prst="parallelogram">
              <a:avLst>
                <a:gd name="adj" fmla="val 10943"/>
              </a:avLst>
            </a:prstGeom>
            <a:gradFill>
              <a:gsLst>
                <a:gs pos="0">
                  <a:schemeClr val="accent1"/>
                </a:gs>
                <a:gs pos="29000">
                  <a:schemeClr val="accent2"/>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rot="10800000">
              <a:off x="278211" y="2278442"/>
              <a:ext cx="927900" cy="188100"/>
            </a:xfrm>
            <a:prstGeom prst="rtTriangle">
              <a:avLst/>
            </a:prstGeom>
            <a:gradFill>
              <a:gsLst>
                <a:gs pos="0">
                  <a:schemeClr val="accent1"/>
                </a:gs>
                <a:gs pos="47000">
                  <a:schemeClr val="accent1"/>
                </a:gs>
                <a:gs pos="100000">
                  <a:schemeClr val="accent2"/>
                </a:gs>
              </a:gsLst>
              <a:lin ang="59999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rot="10800000" flipH="1">
              <a:off x="281975" y="1715400"/>
              <a:ext cx="3840000" cy="565500"/>
            </a:xfrm>
            <a:prstGeom prst="rect">
              <a:avLst/>
            </a:pr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36"/>
          <p:cNvSpPr txBox="1">
            <a:spLocks noGrp="1"/>
          </p:cNvSpPr>
          <p:nvPr>
            <p:ph type="ctrTitle" idx="4294967295"/>
          </p:nvPr>
        </p:nvSpPr>
        <p:spPr>
          <a:xfrm>
            <a:off x="802525" y="1165450"/>
            <a:ext cx="7539000" cy="776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7200">
                <a:solidFill>
                  <a:schemeClr val="accent2"/>
                </a:solidFill>
              </a:rPr>
              <a:t>Thank You!</a:t>
            </a:r>
            <a:endParaRPr sz="7200">
              <a:solidFill>
                <a:schemeClr val="accent2"/>
              </a:solidFill>
            </a:endParaRPr>
          </a:p>
        </p:txBody>
      </p:sp>
      <p:sp>
        <p:nvSpPr>
          <p:cNvPr id="480" name="Google Shape;480;p36"/>
          <p:cNvSpPr txBox="1">
            <a:spLocks noGrp="1"/>
          </p:cNvSpPr>
          <p:nvPr>
            <p:ph type="subTitle" idx="4294967295"/>
          </p:nvPr>
        </p:nvSpPr>
        <p:spPr>
          <a:xfrm>
            <a:off x="802525" y="3328797"/>
            <a:ext cx="7539000" cy="862200"/>
          </a:xfrm>
          <a:prstGeom prst="rect">
            <a:avLst/>
          </a:prstGeom>
        </p:spPr>
        <p:txBody>
          <a:bodyPr spcFirstLastPara="1" wrap="square" lIns="0" tIns="0" rIns="0" bIns="0" anchor="t" anchorCtr="0">
            <a:noAutofit/>
          </a:bodyPr>
          <a:lstStyle/>
          <a:p>
            <a:pPr marL="0" lvl="0" indent="0" algn="ctr" rtl="0">
              <a:spcBef>
                <a:spcPts val="600"/>
              </a:spcBef>
              <a:spcAft>
                <a:spcPts val="0"/>
              </a:spcAft>
              <a:buClr>
                <a:schemeClr val="dk1"/>
              </a:buClr>
              <a:buSzPts val="1100"/>
              <a:buFont typeface="Arial"/>
              <a:buNone/>
            </a:pPr>
            <a:r>
              <a:rPr lang="en" sz="1800" b="1">
                <a:solidFill>
                  <a:srgbClr val="434343"/>
                </a:solidFill>
                <a:latin typeface="Encode Sans Semi Condensed"/>
                <a:ea typeface="Encode Sans Semi Condensed"/>
                <a:cs typeface="Encode Sans Semi Condensed"/>
                <a:sym typeface="Encode Sans Semi Condensed"/>
              </a:rPr>
              <a:t>You can reach us at @ProMotivateMedia and ProMotivateMedia@gmail.com</a:t>
            </a:r>
            <a:endParaRPr sz="1800" b="1">
              <a:solidFill>
                <a:srgbClr val="434343"/>
              </a:solidFill>
              <a:latin typeface="Encode Sans Semi Condensed"/>
              <a:ea typeface="Encode Sans Semi Condensed"/>
              <a:cs typeface="Encode Sans Semi Condensed"/>
              <a:sym typeface="Encode Sans Semi Condensed"/>
            </a:endParaRPr>
          </a:p>
        </p:txBody>
      </p:sp>
      <p:sp>
        <p:nvSpPr>
          <p:cNvPr id="481" name="Google Shape;481;p36"/>
          <p:cNvSpPr txBox="1"/>
          <p:nvPr/>
        </p:nvSpPr>
        <p:spPr>
          <a:xfrm>
            <a:off x="2659225" y="2163500"/>
            <a:ext cx="3825600" cy="570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en" sz="2400" b="1">
                <a:solidFill>
                  <a:schemeClr val="dk1"/>
                </a:solidFill>
                <a:latin typeface="Encode Sans Semi Condensed"/>
                <a:ea typeface="Encode Sans Semi Condensed"/>
                <a:cs typeface="Encode Sans Semi Condensed"/>
                <a:sym typeface="Encode Sans Semi Condensed"/>
              </a:rPr>
              <a:t>Any questions?</a:t>
            </a:r>
            <a:endParaRPr>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5"/>
          <p:cNvSpPr txBox="1">
            <a:spLocks noGrp="1"/>
          </p:cNvSpPr>
          <p:nvPr>
            <p:ph type="title" idx="4294967295"/>
          </p:nvPr>
        </p:nvSpPr>
        <p:spPr>
          <a:xfrm>
            <a:off x="929425" y="298775"/>
            <a:ext cx="7376100" cy="89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solidFill>
                  <a:srgbClr val="091029"/>
                </a:solidFill>
              </a:rPr>
              <a:t>Gen Z Job seekers have specific expectations and intentions</a:t>
            </a:r>
            <a:endParaRPr sz="2800">
              <a:solidFill>
                <a:srgbClr val="091029"/>
              </a:solidFill>
            </a:endParaRPr>
          </a:p>
        </p:txBody>
      </p:sp>
      <p:sp>
        <p:nvSpPr>
          <p:cNvPr id="170" name="Google Shape;170;p15"/>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71" name="Google Shape;171;p15"/>
          <p:cNvSpPr txBox="1"/>
          <p:nvPr/>
        </p:nvSpPr>
        <p:spPr>
          <a:xfrm>
            <a:off x="1077375" y="2004975"/>
            <a:ext cx="3495900" cy="1939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Encode Sans Semi Condensed Light"/>
              <a:buChar char="●"/>
            </a:pPr>
            <a:r>
              <a:rPr lang="en" sz="1900">
                <a:latin typeface="Encode Sans Semi Condensed Light"/>
                <a:ea typeface="Encode Sans Semi Condensed Light"/>
                <a:cs typeface="Encode Sans Semi Condensed Light"/>
                <a:sym typeface="Encode Sans Semi Condensed Light"/>
              </a:rPr>
              <a:t>Less brand loyal than previous generations</a:t>
            </a:r>
            <a:endParaRPr sz="1900">
              <a:latin typeface="Encode Sans Semi Condensed Light"/>
              <a:ea typeface="Encode Sans Semi Condensed Light"/>
              <a:cs typeface="Encode Sans Semi Condensed Light"/>
              <a:sym typeface="Encode Sans Semi Condensed Light"/>
            </a:endParaRPr>
          </a:p>
          <a:p>
            <a:pPr marL="457200" lvl="0" indent="0" algn="l" rtl="0">
              <a:spcBef>
                <a:spcPts val="0"/>
              </a:spcBef>
              <a:spcAft>
                <a:spcPts val="0"/>
              </a:spcAft>
              <a:buNone/>
            </a:pPr>
            <a:endParaRPr sz="1900">
              <a:latin typeface="Encode Sans Semi Condensed Light"/>
              <a:ea typeface="Encode Sans Semi Condensed Light"/>
              <a:cs typeface="Encode Sans Semi Condensed Light"/>
              <a:sym typeface="Encode Sans Semi Condensed Light"/>
            </a:endParaRPr>
          </a:p>
          <a:p>
            <a:pPr marL="457200" lvl="0" indent="-349250" algn="l" rtl="0">
              <a:spcBef>
                <a:spcPts val="0"/>
              </a:spcBef>
              <a:spcAft>
                <a:spcPts val="0"/>
              </a:spcAft>
              <a:buSzPts val="1900"/>
              <a:buFont typeface="Encode Sans Semi Condensed Light"/>
              <a:buChar char="●"/>
            </a:pPr>
            <a:r>
              <a:rPr lang="en" sz="1900">
                <a:latin typeface="Encode Sans Semi Condensed Light"/>
                <a:ea typeface="Encode Sans Semi Condensed Light"/>
                <a:cs typeface="Encode Sans Semi Condensed Light"/>
                <a:sym typeface="Encode Sans Semi Condensed Light"/>
              </a:rPr>
              <a:t>Value being able to find companies that meet their specific wants &amp; needs.</a:t>
            </a:r>
            <a:endParaRPr sz="1900">
              <a:latin typeface="Encode Sans Semi Condensed Light"/>
              <a:ea typeface="Encode Sans Semi Condensed Light"/>
              <a:cs typeface="Encode Sans Semi Condensed Light"/>
              <a:sym typeface="Encode Sans Semi Condensed Light"/>
            </a:endParaRPr>
          </a:p>
        </p:txBody>
      </p:sp>
      <p:sp>
        <p:nvSpPr>
          <p:cNvPr id="172" name="Google Shape;172;p15"/>
          <p:cNvSpPr txBox="1"/>
          <p:nvPr/>
        </p:nvSpPr>
        <p:spPr>
          <a:xfrm>
            <a:off x="4796900" y="1949625"/>
            <a:ext cx="3766500" cy="25242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Encode Sans Semi Condensed Light"/>
              <a:buChar char="●"/>
            </a:pPr>
            <a:r>
              <a:rPr lang="en" sz="1900" dirty="0">
                <a:latin typeface="Encode Sans Semi Condensed Light"/>
                <a:ea typeface="Encode Sans Semi Condensed Light"/>
                <a:cs typeface="Encode Sans Semi Condensed Light"/>
                <a:sym typeface="Encode Sans Semi Condensed Light"/>
              </a:rPr>
              <a:t>Mobile devices and video ads</a:t>
            </a:r>
            <a:endParaRPr sz="1900" dirty="0">
              <a:latin typeface="Encode Sans Semi Condensed Light"/>
              <a:ea typeface="Encode Sans Semi Condensed Light"/>
              <a:cs typeface="Encode Sans Semi Condensed Light"/>
              <a:sym typeface="Encode Sans Semi Condensed Light"/>
            </a:endParaRPr>
          </a:p>
          <a:p>
            <a:pPr marL="457200" lvl="0" indent="0" algn="l" rtl="0">
              <a:spcBef>
                <a:spcPts val="0"/>
              </a:spcBef>
              <a:spcAft>
                <a:spcPts val="0"/>
              </a:spcAft>
              <a:buNone/>
            </a:pPr>
            <a:endParaRPr sz="1900" dirty="0">
              <a:latin typeface="Encode Sans Semi Condensed Light"/>
              <a:ea typeface="Encode Sans Semi Condensed Light"/>
              <a:cs typeface="Encode Sans Semi Condensed Light"/>
              <a:sym typeface="Encode Sans Semi Condensed Light"/>
            </a:endParaRPr>
          </a:p>
          <a:p>
            <a:pPr marL="457200" lvl="0" indent="-349250" algn="l" rtl="0">
              <a:spcBef>
                <a:spcPts val="0"/>
              </a:spcBef>
              <a:spcAft>
                <a:spcPts val="0"/>
              </a:spcAft>
              <a:buSzPts val="1900"/>
              <a:buFont typeface="Encode Sans Semi Condensed Light"/>
              <a:buChar char="●"/>
            </a:pPr>
            <a:r>
              <a:rPr lang="en" sz="1900" dirty="0">
                <a:latin typeface="Encode Sans Semi Condensed Light"/>
                <a:ea typeface="Encode Sans Semi Condensed Light"/>
                <a:cs typeface="Encode Sans Semi Condensed Light"/>
                <a:sym typeface="Encode Sans Semi Condensed Light"/>
              </a:rPr>
              <a:t>Internet is the top resource</a:t>
            </a:r>
            <a:endParaRPr sz="1900" dirty="0">
              <a:latin typeface="Encode Sans Semi Condensed Light"/>
              <a:ea typeface="Encode Sans Semi Condensed Light"/>
              <a:cs typeface="Encode Sans Semi Condensed Light"/>
              <a:sym typeface="Encode Sans Semi Condensed Light"/>
            </a:endParaRPr>
          </a:p>
          <a:p>
            <a:pPr marL="457200" lvl="0" indent="0" algn="l" rtl="0">
              <a:spcBef>
                <a:spcPts val="0"/>
              </a:spcBef>
              <a:spcAft>
                <a:spcPts val="0"/>
              </a:spcAft>
              <a:buNone/>
            </a:pPr>
            <a:endParaRPr sz="1900" dirty="0">
              <a:latin typeface="Encode Sans Semi Condensed Light"/>
              <a:ea typeface="Encode Sans Semi Condensed Light"/>
              <a:cs typeface="Encode Sans Semi Condensed Light"/>
              <a:sym typeface="Encode Sans Semi Condensed Light"/>
            </a:endParaRPr>
          </a:p>
          <a:p>
            <a:pPr marL="457200" lvl="0" indent="-349250" algn="l" rtl="0">
              <a:spcBef>
                <a:spcPts val="0"/>
              </a:spcBef>
              <a:spcAft>
                <a:spcPts val="0"/>
              </a:spcAft>
              <a:buSzPts val="1900"/>
              <a:buFont typeface="Encode Sans Semi Condensed Light"/>
              <a:buChar char="●"/>
            </a:pPr>
            <a:r>
              <a:rPr lang="en" sz="1900" dirty="0">
                <a:latin typeface="Encode Sans Semi Condensed Light"/>
                <a:ea typeface="Encode Sans Semi Condensed Light"/>
                <a:cs typeface="Encode Sans Semi Condensed Light"/>
                <a:sym typeface="Encode Sans Semi Condensed Light"/>
              </a:rPr>
              <a:t>Top platforms are Instagram, Facebook, Twitter, &amp; desktop displays such as YouTube and Google</a:t>
            </a:r>
            <a:endParaRPr sz="1900" dirty="0">
              <a:latin typeface="Encode Sans Semi Condensed Light"/>
              <a:ea typeface="Encode Sans Semi Condensed Light"/>
              <a:cs typeface="Encode Sans Semi Condensed Light"/>
              <a:sym typeface="Encode Sans Semi Condensed Light"/>
            </a:endParaRPr>
          </a:p>
        </p:txBody>
      </p:sp>
      <p:sp>
        <p:nvSpPr>
          <p:cNvPr id="173" name="Google Shape;173;p15"/>
          <p:cNvSpPr/>
          <p:nvPr/>
        </p:nvSpPr>
        <p:spPr>
          <a:xfrm>
            <a:off x="1077375" y="1388425"/>
            <a:ext cx="3340716" cy="4227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lt1"/>
                </a:solidFill>
              </a:rPr>
              <a:t>Tailored Job Searching</a:t>
            </a:r>
            <a:endParaRPr sz="2200" b="1">
              <a:solidFill>
                <a:schemeClr val="lt1"/>
              </a:solidFill>
            </a:endParaRPr>
          </a:p>
        </p:txBody>
      </p:sp>
      <p:sp>
        <p:nvSpPr>
          <p:cNvPr id="174" name="Google Shape;174;p15"/>
          <p:cNvSpPr/>
          <p:nvPr/>
        </p:nvSpPr>
        <p:spPr>
          <a:xfrm>
            <a:off x="5082050" y="1388425"/>
            <a:ext cx="2629800" cy="4227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100" b="1">
                <a:solidFill>
                  <a:schemeClr val="lt1"/>
                </a:solidFill>
              </a:rPr>
              <a:t>Media Preferences</a:t>
            </a:r>
            <a:endParaRPr sz="2000" b="1">
              <a:solidFill>
                <a:schemeClr val="lt1"/>
              </a:solidFill>
            </a:endParaRPr>
          </a:p>
        </p:txBody>
      </p:sp>
      <p:sp>
        <p:nvSpPr>
          <p:cNvPr id="175" name="Google Shape;175;p15"/>
          <p:cNvSpPr txBox="1"/>
          <p:nvPr/>
        </p:nvSpPr>
        <p:spPr>
          <a:xfrm>
            <a:off x="6907300" y="4774025"/>
            <a:ext cx="151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Encode Sans Semi Condensed Light"/>
                <a:ea typeface="Encode Sans Semi Condensed Light"/>
                <a:cs typeface="Encode Sans Semi Condensed Light"/>
                <a:sym typeface="Encode Sans Semi Condensed Light"/>
              </a:rPr>
              <a:t>Chloe Lourenco-Lang</a:t>
            </a:r>
            <a:endParaRPr sz="1200">
              <a:latin typeface="Encode Sans Semi Condensed Light"/>
              <a:ea typeface="Encode Sans Semi Condensed Light"/>
              <a:cs typeface="Encode Sans Semi Condensed Light"/>
              <a:sym typeface="Encode Sans Semi Condensed Light"/>
            </a:endParaRPr>
          </a:p>
        </p:txBody>
      </p:sp>
      <p:pic>
        <p:nvPicPr>
          <p:cNvPr id="176" name="Google Shape;176;p15"/>
          <p:cNvPicPr preferRelativeResize="0"/>
          <p:nvPr/>
        </p:nvPicPr>
        <p:blipFill rotWithShape="1">
          <a:blip r:embed="rId3">
            <a:alphaModFix/>
          </a:blip>
          <a:srcRect l="32508" t="20125" r="33042" b="21199"/>
          <a:stretch/>
        </p:blipFill>
        <p:spPr>
          <a:xfrm>
            <a:off x="77925" y="3696413"/>
            <a:ext cx="1510200" cy="1446912"/>
          </a:xfrm>
          <a:prstGeom prst="rect">
            <a:avLst/>
          </a:prstGeom>
          <a:noFill/>
          <a:ln>
            <a:noFill/>
          </a:ln>
        </p:spPr>
      </p:pic>
      <p:sp>
        <p:nvSpPr>
          <p:cNvPr id="3" name="Google Shape;197;p17">
            <a:extLst>
              <a:ext uri="{FF2B5EF4-FFF2-40B4-BE49-F238E27FC236}">
                <a16:creationId xmlns:a16="http://schemas.microsoft.com/office/drawing/2014/main" id="{280AB165-53C7-8B26-CBBA-B55EF60FB5F3}"/>
              </a:ext>
            </a:extLst>
          </p:cNvPr>
          <p:cNvSpPr txBox="1"/>
          <p:nvPr/>
        </p:nvSpPr>
        <p:spPr>
          <a:xfrm>
            <a:off x="717922" y="4924"/>
            <a:ext cx="5679028" cy="369302"/>
          </a:xfrm>
          <a:prstGeom prst="rect">
            <a:avLst/>
          </a:prstGeom>
          <a:noFill/>
          <a:ln>
            <a:noFill/>
          </a:ln>
        </p:spPr>
        <p:txBody>
          <a:bodyPr spcFirstLastPara="1" wrap="square" lIns="91425" tIns="91425" rIns="91425" bIns="91425" anchor="t" anchorCtr="0">
            <a:spAutoFit/>
          </a:bodyPr>
          <a:lstStyle/>
          <a:p>
            <a:r>
              <a:rPr lang="en" sz="1200" b="1" dirty="0">
                <a:latin typeface="Encode Sans Semi Condensed"/>
                <a:sym typeface="Encode Sans Semi Condensed"/>
              </a:rPr>
              <a:t>Our research led us to the conclusion ...</a:t>
            </a:r>
            <a:endParaRPr lang="en" sz="1200" b="1" dirty="0">
              <a:latin typeface="Encode Sans Semi Condensed"/>
            </a:endParaRPr>
          </a:p>
        </p:txBody>
      </p:sp>
      <p:sp>
        <p:nvSpPr>
          <p:cNvPr id="4" name="TextBox 3">
            <a:extLst>
              <a:ext uri="{FF2B5EF4-FFF2-40B4-BE49-F238E27FC236}">
                <a16:creationId xmlns:a16="http://schemas.microsoft.com/office/drawing/2014/main" id="{3BF929AF-AB8A-80EC-3129-4105D2C1DEEC}"/>
              </a:ext>
            </a:extLst>
          </p:cNvPr>
          <p:cNvSpPr txBox="1"/>
          <p:nvPr/>
        </p:nvSpPr>
        <p:spPr>
          <a:xfrm>
            <a:off x="1362635" y="4783560"/>
            <a:ext cx="3766500" cy="630942"/>
          </a:xfrm>
          <a:prstGeom prst="rect">
            <a:avLst/>
          </a:prstGeom>
          <a:noFill/>
        </p:spPr>
        <p:txBody>
          <a:bodyPr wrap="square">
            <a:spAutoFit/>
          </a:bodyPr>
          <a:lstStyle/>
          <a:p>
            <a:pPr marL="355600" rtl="0">
              <a:spcBef>
                <a:spcPts val="1200"/>
              </a:spcBef>
              <a:spcAft>
                <a:spcPts val="1200"/>
              </a:spcAft>
            </a:pPr>
            <a:r>
              <a:rPr lang="en-US" sz="500" b="0" i="0" u="none" strike="noStrike" dirty="0">
                <a:solidFill>
                  <a:srgbClr val="000000"/>
                </a:solidFill>
                <a:effectLst/>
                <a:latin typeface="Lato" panose="020F0502020204030203" pitchFamily="34" charset="0"/>
              </a:rPr>
              <a:t>Thang Nguyen Ngoc et al., “Generation Z Job Seekers’ Expectations and Their Job Pursuit Intention: Evidence from Transition and Emerging Economy,” Sage Journals, July 2022, https://</a:t>
            </a:r>
            <a:r>
              <a:rPr lang="en-US" sz="500" b="0" i="0" u="none" strike="noStrike" dirty="0" err="1">
                <a:solidFill>
                  <a:srgbClr val="000000"/>
                </a:solidFill>
                <a:effectLst/>
                <a:latin typeface="Lato" panose="020F0502020204030203" pitchFamily="34" charset="0"/>
              </a:rPr>
              <a:t>journals.sagepub.com</a:t>
            </a:r>
            <a:r>
              <a:rPr lang="en-US" sz="500" b="0" i="0" u="none" strike="noStrike" dirty="0">
                <a:solidFill>
                  <a:srgbClr val="000000"/>
                </a:solidFill>
                <a:effectLst/>
                <a:latin typeface="Lato" panose="020F0502020204030203" pitchFamily="34" charset="0"/>
              </a:rPr>
              <a:t>/</a:t>
            </a:r>
            <a:r>
              <a:rPr lang="en-US" sz="500" b="0" i="0" u="none" strike="noStrike" dirty="0" err="1">
                <a:solidFill>
                  <a:srgbClr val="000000"/>
                </a:solidFill>
                <a:effectLst/>
                <a:latin typeface="Lato" panose="020F0502020204030203" pitchFamily="34" charset="0"/>
              </a:rPr>
              <a:t>doi</a:t>
            </a:r>
            <a:r>
              <a:rPr lang="en-US" sz="500" b="0" i="0" u="none" strike="noStrike" dirty="0">
                <a:solidFill>
                  <a:srgbClr val="000000"/>
                </a:solidFill>
                <a:effectLst/>
                <a:latin typeface="Lato" panose="020F0502020204030203" pitchFamily="34" charset="0"/>
              </a:rPr>
              <a:t>/full/10.1177/18479790221112548.</a:t>
            </a:r>
            <a:endParaRPr lang="en-US" sz="500" b="0" dirty="0">
              <a:effectLst/>
            </a:endParaRPr>
          </a:p>
          <a:p>
            <a:br>
              <a:rPr lang="en-US" sz="500" b="0" dirty="0">
                <a:effectLst/>
              </a:rPr>
            </a:br>
            <a:endParaRPr lang="en-US" sz="500" dirty="0"/>
          </a:p>
        </p:txBody>
      </p:sp>
      <p:sp>
        <p:nvSpPr>
          <p:cNvPr id="6" name="TextBox 5">
            <a:extLst>
              <a:ext uri="{FF2B5EF4-FFF2-40B4-BE49-F238E27FC236}">
                <a16:creationId xmlns:a16="http://schemas.microsoft.com/office/drawing/2014/main" id="{C30A0D03-08AA-4884-CA0D-9D6B2FF326F5}"/>
              </a:ext>
            </a:extLst>
          </p:cNvPr>
          <p:cNvSpPr txBox="1"/>
          <p:nvPr/>
        </p:nvSpPr>
        <p:spPr>
          <a:xfrm>
            <a:off x="4715435" y="4720148"/>
            <a:ext cx="4572000" cy="477054"/>
          </a:xfrm>
          <a:prstGeom prst="rect">
            <a:avLst/>
          </a:prstGeom>
          <a:noFill/>
        </p:spPr>
        <p:txBody>
          <a:bodyPr wrap="square">
            <a:spAutoFit/>
          </a:bodyPr>
          <a:lstStyle/>
          <a:p>
            <a:pPr marL="355600" rtl="0">
              <a:spcBef>
                <a:spcPts val="1200"/>
              </a:spcBef>
              <a:spcAft>
                <a:spcPts val="1200"/>
              </a:spcAft>
            </a:pPr>
            <a:r>
              <a:rPr lang="en-US" sz="500" b="0" i="0" u="none" strike="noStrike" dirty="0">
                <a:solidFill>
                  <a:srgbClr val="000000"/>
                </a:solidFill>
                <a:effectLst/>
                <a:latin typeface="Lato" panose="020F0502020204030203" pitchFamily="34" charset="0"/>
              </a:rPr>
              <a:t>“Simmons Insights.” MRI. Accessed November 1, 2022. https://</a:t>
            </a:r>
            <a:r>
              <a:rPr lang="en-US" sz="500" b="0" i="0" u="none" strike="noStrike" dirty="0" err="1">
                <a:solidFill>
                  <a:srgbClr val="000000"/>
                </a:solidFill>
                <a:effectLst/>
                <a:latin typeface="Lato" panose="020F0502020204030203" pitchFamily="34" charset="0"/>
              </a:rPr>
              <a:t>insights.mrisimmons.com</a:t>
            </a:r>
            <a:r>
              <a:rPr lang="en-US" sz="500" b="0" i="0" u="none" strike="noStrike" dirty="0">
                <a:solidFill>
                  <a:srgbClr val="000000"/>
                </a:solidFill>
                <a:effectLst/>
                <a:latin typeface="Lato" panose="020F0502020204030203" pitchFamily="34" charset="0"/>
              </a:rPr>
              <a:t>/essentials/</a:t>
            </a:r>
            <a:r>
              <a:rPr lang="en-US" sz="500" b="0" i="0" u="none" strike="noStrike" dirty="0" err="1">
                <a:solidFill>
                  <a:srgbClr val="000000"/>
                </a:solidFill>
                <a:effectLst/>
                <a:latin typeface="Lato" panose="020F0502020204030203" pitchFamily="34" charset="0"/>
              </a:rPr>
              <a:t>quickreports</a:t>
            </a:r>
            <a:r>
              <a:rPr lang="en-US" sz="500" b="0" i="0" u="none" strike="noStrike" dirty="0">
                <a:solidFill>
                  <a:srgbClr val="000000"/>
                </a:solidFill>
                <a:effectLst/>
                <a:latin typeface="Lato" panose="020F0502020204030203" pitchFamily="34" charset="0"/>
              </a:rPr>
              <a:t>. </a:t>
            </a:r>
            <a:endParaRPr lang="en-US" sz="500" b="0" dirty="0">
              <a:effectLst/>
            </a:endParaRPr>
          </a:p>
          <a:p>
            <a:br>
              <a:rPr lang="en-US" sz="500" b="0" dirty="0">
                <a:effectLst/>
              </a:rPr>
            </a:br>
            <a:endParaRPr lang="en-US" sz="500" dirty="0"/>
          </a:p>
        </p:txBody>
      </p:sp>
      <p:sp>
        <p:nvSpPr>
          <p:cNvPr id="7" name="TextBox 6">
            <a:extLst>
              <a:ext uri="{FF2B5EF4-FFF2-40B4-BE49-F238E27FC236}">
                <a16:creationId xmlns:a16="http://schemas.microsoft.com/office/drawing/2014/main" id="{5D6965DE-D987-D8E9-53DE-E3F6BB405876}"/>
              </a:ext>
            </a:extLst>
          </p:cNvPr>
          <p:cNvSpPr txBox="1"/>
          <p:nvPr/>
        </p:nvSpPr>
        <p:spPr>
          <a:xfrm>
            <a:off x="5082050" y="4539232"/>
            <a:ext cx="3293759" cy="553998"/>
          </a:xfrm>
          <a:prstGeom prst="rect">
            <a:avLst/>
          </a:prstGeom>
          <a:noFill/>
        </p:spPr>
        <p:txBody>
          <a:bodyPr wrap="square">
            <a:spAutoFit/>
          </a:bodyPr>
          <a:lstStyle/>
          <a:p>
            <a:pPr rtl="0">
              <a:spcBef>
                <a:spcPts val="0"/>
              </a:spcBef>
              <a:spcAft>
                <a:spcPts val="1200"/>
              </a:spcAft>
            </a:pPr>
            <a:r>
              <a:rPr lang="en-US" sz="500" b="0" i="0" u="none" strike="noStrike" dirty="0">
                <a:solidFill>
                  <a:srgbClr val="1A1A1A"/>
                </a:solidFill>
                <a:effectLst/>
                <a:latin typeface="Lato" panose="020F0502020204030203" pitchFamily="34" charset="0"/>
              </a:rPr>
              <a:t>“Incremental Reach Across Platforms,” Pace University Library Remote Database Authentication (Simmons Insights), accessed November 1, 2022, https://insights-</a:t>
            </a:r>
            <a:r>
              <a:rPr lang="en-US" sz="500" b="0" i="0" u="none" strike="noStrike" dirty="0" err="1">
                <a:solidFill>
                  <a:srgbClr val="1A1A1A"/>
                </a:solidFill>
                <a:effectLst/>
                <a:latin typeface="Lato" panose="020F0502020204030203" pitchFamily="34" charset="0"/>
              </a:rPr>
              <a:t>mrisimmons</a:t>
            </a:r>
            <a:r>
              <a:rPr lang="en-US" sz="500" b="0" i="0" u="none" strike="noStrike" dirty="0">
                <a:solidFill>
                  <a:srgbClr val="1A1A1A"/>
                </a:solidFill>
                <a:effectLst/>
                <a:latin typeface="Lato" panose="020F0502020204030203" pitchFamily="34" charset="0"/>
              </a:rPr>
              <a:t>-</a:t>
            </a:r>
            <a:r>
              <a:rPr lang="en-US" sz="500" b="0" i="0" u="none" strike="noStrike" dirty="0" err="1">
                <a:solidFill>
                  <a:srgbClr val="1A1A1A"/>
                </a:solidFill>
                <a:effectLst/>
                <a:latin typeface="Lato" panose="020F0502020204030203" pitchFamily="34" charset="0"/>
              </a:rPr>
              <a:t>com.rlib.pace.edu</a:t>
            </a:r>
            <a:r>
              <a:rPr lang="en-US" sz="500" b="0" i="0" u="none" strike="noStrike" dirty="0">
                <a:solidFill>
                  <a:srgbClr val="1A1A1A"/>
                </a:solidFill>
                <a:effectLst/>
                <a:latin typeface="Lato" panose="020F0502020204030203" pitchFamily="34" charset="0"/>
              </a:rPr>
              <a:t>/essentials/</a:t>
            </a:r>
            <a:r>
              <a:rPr lang="en-US" sz="500" b="0" i="0" u="none" strike="noStrike" dirty="0" err="1">
                <a:solidFill>
                  <a:srgbClr val="1A1A1A"/>
                </a:solidFill>
                <a:effectLst/>
                <a:latin typeface="Lato" panose="020F0502020204030203" pitchFamily="34" charset="0"/>
              </a:rPr>
              <a:t>quickreports</a:t>
            </a:r>
            <a:r>
              <a:rPr lang="en-US" sz="500" b="0" i="0" u="none" strike="noStrike" dirty="0">
                <a:solidFill>
                  <a:srgbClr val="1A1A1A"/>
                </a:solidFill>
                <a:effectLst/>
                <a:latin typeface="Lato" panose="020F0502020204030203" pitchFamily="34" charset="0"/>
              </a:rPr>
              <a:t>.</a:t>
            </a:r>
            <a:endParaRPr lang="en-US" sz="500" b="0" dirty="0">
              <a:effectLst/>
            </a:endParaRPr>
          </a:p>
          <a:p>
            <a:br>
              <a:rPr lang="en-US" sz="500" dirty="0"/>
            </a:br>
            <a:endParaRPr lang="en-US" sz="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6"/>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4</a:t>
            </a:fld>
            <a:endParaRPr>
              <a:solidFill>
                <a:schemeClr val="lt1"/>
              </a:solidFill>
            </a:endParaRPr>
          </a:p>
        </p:txBody>
      </p:sp>
      <p:sp>
        <p:nvSpPr>
          <p:cNvPr id="182" name="Google Shape;182;p16"/>
          <p:cNvSpPr/>
          <p:nvPr/>
        </p:nvSpPr>
        <p:spPr>
          <a:xfrm>
            <a:off x="1395075" y="3161650"/>
            <a:ext cx="1477800" cy="4014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lt1"/>
                </a:solidFill>
              </a:rPr>
              <a:t>Concerns</a:t>
            </a:r>
            <a:endParaRPr sz="2200" b="1">
              <a:solidFill>
                <a:schemeClr val="lt1"/>
              </a:solidFill>
            </a:endParaRPr>
          </a:p>
        </p:txBody>
      </p:sp>
      <p:pic>
        <p:nvPicPr>
          <p:cNvPr id="183" name="Google Shape;183;p16"/>
          <p:cNvPicPr preferRelativeResize="0"/>
          <p:nvPr/>
        </p:nvPicPr>
        <p:blipFill rotWithShape="1">
          <a:blip r:embed="rId3">
            <a:alphaModFix/>
          </a:blip>
          <a:srcRect l="34193" t="20545" r="34816" b="22194"/>
          <a:stretch/>
        </p:blipFill>
        <p:spPr>
          <a:xfrm>
            <a:off x="3961475" y="1363426"/>
            <a:ext cx="1221048" cy="1269049"/>
          </a:xfrm>
          <a:prstGeom prst="rect">
            <a:avLst/>
          </a:prstGeom>
          <a:noFill/>
          <a:ln>
            <a:noFill/>
          </a:ln>
        </p:spPr>
      </p:pic>
      <p:sp>
        <p:nvSpPr>
          <p:cNvPr id="184" name="Google Shape;184;p16"/>
          <p:cNvSpPr txBox="1"/>
          <p:nvPr/>
        </p:nvSpPr>
        <p:spPr>
          <a:xfrm>
            <a:off x="1220700" y="3636975"/>
            <a:ext cx="6702600" cy="120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360"/>
              </a:spcBef>
              <a:spcAft>
                <a:spcPts val="0"/>
              </a:spcAft>
              <a:buClr>
                <a:schemeClr val="dk1"/>
              </a:buClr>
              <a:buSzPts val="2000"/>
              <a:buFont typeface="Encode Sans Semi Condensed Light"/>
              <a:buChar char="●"/>
            </a:pPr>
            <a:r>
              <a:rPr lang="en" sz="2000">
                <a:solidFill>
                  <a:schemeClr val="dk1"/>
                </a:solidFill>
                <a:latin typeface="Encode Sans Semi Condensed Light"/>
                <a:ea typeface="Encode Sans Semi Condensed Light"/>
                <a:cs typeface="Encode Sans Semi Condensed Light"/>
                <a:sym typeface="Encode Sans Semi Condensed Light"/>
              </a:rPr>
              <a:t>Gen Z browses job opportunities, but not for long</a:t>
            </a:r>
            <a:endParaRPr sz="2000">
              <a:solidFill>
                <a:schemeClr val="dk1"/>
              </a:solidFill>
              <a:latin typeface="Encode Sans Semi Condensed Light"/>
              <a:ea typeface="Encode Sans Semi Condensed Light"/>
              <a:cs typeface="Encode Sans Semi Condensed Light"/>
              <a:sym typeface="Encode Sans Semi Condensed Light"/>
            </a:endParaRPr>
          </a:p>
          <a:p>
            <a:pPr marL="457200" lvl="0" indent="-355600" algn="l" rtl="0">
              <a:lnSpc>
                <a:spcPct val="115000"/>
              </a:lnSpc>
              <a:spcBef>
                <a:spcPts val="0"/>
              </a:spcBef>
              <a:spcAft>
                <a:spcPts val="0"/>
              </a:spcAft>
              <a:buClr>
                <a:schemeClr val="dk1"/>
              </a:buClr>
              <a:buSzPts val="2000"/>
              <a:buFont typeface="Encode Sans Semi Condensed Light"/>
              <a:buChar char="●"/>
            </a:pPr>
            <a:r>
              <a:rPr lang="en" sz="2000">
                <a:solidFill>
                  <a:schemeClr val="dk1"/>
                </a:solidFill>
                <a:latin typeface="Encode Sans Semi Condensed Light"/>
                <a:ea typeface="Encode Sans Semi Condensed Light"/>
                <a:cs typeface="Encode Sans Semi Condensed Light"/>
                <a:sym typeface="Encode Sans Semi Condensed Light"/>
              </a:rPr>
              <a:t>Time consuming </a:t>
            </a:r>
            <a:endParaRPr sz="2000">
              <a:solidFill>
                <a:schemeClr val="dk1"/>
              </a:solidFill>
              <a:latin typeface="Encode Sans Semi Condensed Light"/>
              <a:ea typeface="Encode Sans Semi Condensed Light"/>
              <a:cs typeface="Encode Sans Semi Condensed Light"/>
              <a:sym typeface="Encode Sans Semi Condensed Light"/>
            </a:endParaRPr>
          </a:p>
          <a:p>
            <a:pPr marL="457200" lvl="0" indent="-355600" algn="l" rtl="0">
              <a:lnSpc>
                <a:spcPct val="115000"/>
              </a:lnSpc>
              <a:spcBef>
                <a:spcPts val="0"/>
              </a:spcBef>
              <a:spcAft>
                <a:spcPts val="0"/>
              </a:spcAft>
              <a:buClr>
                <a:schemeClr val="dk1"/>
              </a:buClr>
              <a:buSzPts val="2000"/>
              <a:buFont typeface="Encode Sans Semi Condensed Light"/>
              <a:buChar char="●"/>
            </a:pPr>
            <a:r>
              <a:rPr lang="en" sz="2000">
                <a:solidFill>
                  <a:schemeClr val="dk1"/>
                </a:solidFill>
                <a:latin typeface="Encode Sans Semi Condensed Light"/>
                <a:ea typeface="Encode Sans Semi Condensed Light"/>
                <a:cs typeface="Encode Sans Semi Condensed Light"/>
                <a:sym typeface="Encode Sans Semi Condensed Light"/>
              </a:rPr>
              <a:t>Lack of face to face connection</a:t>
            </a:r>
            <a:endParaRPr sz="2000">
              <a:latin typeface="Encode Sans Semi Condensed Light"/>
              <a:ea typeface="Encode Sans Semi Condensed Light"/>
              <a:cs typeface="Encode Sans Semi Condensed Light"/>
              <a:sym typeface="Encode Sans Semi Condensed Light"/>
            </a:endParaRPr>
          </a:p>
        </p:txBody>
      </p:sp>
      <p:sp>
        <p:nvSpPr>
          <p:cNvPr id="185" name="Google Shape;185;p16"/>
          <p:cNvSpPr txBox="1"/>
          <p:nvPr/>
        </p:nvSpPr>
        <p:spPr>
          <a:xfrm>
            <a:off x="6928375" y="4774200"/>
            <a:ext cx="1542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Encode Sans Semi Condensed Light"/>
                <a:ea typeface="Encode Sans Semi Condensed Light"/>
                <a:cs typeface="Encode Sans Semi Condensed Light"/>
                <a:sym typeface="Encode Sans Semi Condensed Light"/>
              </a:rPr>
              <a:t>Chloe Lourenco-Lang</a:t>
            </a:r>
            <a:endParaRPr sz="1200">
              <a:latin typeface="Encode Sans Semi Condensed Light"/>
              <a:ea typeface="Encode Sans Semi Condensed Light"/>
              <a:cs typeface="Encode Sans Semi Condensed Light"/>
              <a:sym typeface="Encode Sans Semi Condensed Light"/>
            </a:endParaRPr>
          </a:p>
        </p:txBody>
      </p:sp>
      <p:sp>
        <p:nvSpPr>
          <p:cNvPr id="186" name="Google Shape;186;p16"/>
          <p:cNvSpPr txBox="1"/>
          <p:nvPr/>
        </p:nvSpPr>
        <p:spPr>
          <a:xfrm>
            <a:off x="951475" y="95050"/>
            <a:ext cx="7518900" cy="960600"/>
          </a:xfrm>
          <a:prstGeom prst="rect">
            <a:avLst/>
          </a:prstGeom>
          <a:noFill/>
          <a:ln>
            <a:noFill/>
          </a:ln>
        </p:spPr>
        <p:txBody>
          <a:bodyPr spcFirstLastPara="1" wrap="square" lIns="91425" tIns="91425" rIns="91425" bIns="91425" anchor="t" anchorCtr="0">
            <a:spAutoFit/>
          </a:bodyPr>
          <a:lstStyle/>
          <a:p>
            <a:pPr>
              <a:lnSpc>
                <a:spcPct val="90000"/>
              </a:lnSpc>
            </a:pPr>
            <a:r>
              <a:rPr lang="en" sz="2800">
                <a:solidFill>
                  <a:srgbClr val="091029"/>
                </a:solidFill>
                <a:latin typeface="Encode Sans Semi Condensed SemiBold"/>
                <a:ea typeface="Encode Sans Semi Condensed SemiBold"/>
                <a:cs typeface="Encode Sans Semi Condensed SemiBold"/>
                <a:sym typeface="Encode Sans Semi Condensed SemiBold"/>
              </a:rPr>
              <a:t>and 18-24 year old’s don’t like exhaustive job searching and won’t work for just any company</a:t>
            </a:r>
            <a:endParaRPr lang="en-US" sz="2800">
              <a:solidFill>
                <a:srgbClr val="091029"/>
              </a:solidFill>
              <a:latin typeface="Encode Sans Semi Condensed SemiBold"/>
              <a:ea typeface="Encode Sans Semi Condensed SemiBold"/>
              <a:cs typeface="Encode Sans Semi Condensed SemiBold"/>
              <a:sym typeface="Encode Sans Semi Condensed SemiBold"/>
            </a:endParaRPr>
          </a:p>
        </p:txBody>
      </p:sp>
      <p:pic>
        <p:nvPicPr>
          <p:cNvPr id="187" name="Google Shape;187;p16"/>
          <p:cNvPicPr preferRelativeResize="0"/>
          <p:nvPr/>
        </p:nvPicPr>
        <p:blipFill rotWithShape="1">
          <a:blip r:embed="rId4">
            <a:alphaModFix/>
          </a:blip>
          <a:srcRect l="39532" t="27016" r="38804" b="30750"/>
          <a:stretch/>
        </p:blipFill>
        <p:spPr>
          <a:xfrm>
            <a:off x="1523450" y="1293386"/>
            <a:ext cx="1221048" cy="1339091"/>
          </a:xfrm>
          <a:prstGeom prst="rect">
            <a:avLst/>
          </a:prstGeom>
          <a:noFill/>
          <a:ln>
            <a:noFill/>
          </a:ln>
        </p:spPr>
      </p:pic>
      <p:pic>
        <p:nvPicPr>
          <p:cNvPr id="188" name="Google Shape;188;p16"/>
          <p:cNvPicPr preferRelativeResize="0"/>
          <p:nvPr/>
        </p:nvPicPr>
        <p:blipFill rotWithShape="1">
          <a:blip r:embed="rId5">
            <a:alphaModFix/>
          </a:blip>
          <a:srcRect l="38087" t="24962" r="37650" b="28334"/>
          <a:stretch/>
        </p:blipFill>
        <p:spPr>
          <a:xfrm>
            <a:off x="6628325" y="1328400"/>
            <a:ext cx="1236751" cy="1339099"/>
          </a:xfrm>
          <a:prstGeom prst="rect">
            <a:avLst/>
          </a:prstGeom>
          <a:noFill/>
          <a:ln>
            <a:noFill/>
          </a:ln>
        </p:spPr>
      </p:pic>
      <p:sp>
        <p:nvSpPr>
          <p:cNvPr id="3" name="TextBox 2">
            <a:extLst>
              <a:ext uri="{FF2B5EF4-FFF2-40B4-BE49-F238E27FC236}">
                <a16:creationId xmlns:a16="http://schemas.microsoft.com/office/drawing/2014/main" id="{E54B5269-E402-B580-01C3-D673435AD608}"/>
              </a:ext>
            </a:extLst>
          </p:cNvPr>
          <p:cNvSpPr txBox="1"/>
          <p:nvPr/>
        </p:nvSpPr>
        <p:spPr>
          <a:xfrm>
            <a:off x="1220700" y="4958850"/>
            <a:ext cx="4572000" cy="169277"/>
          </a:xfrm>
          <a:prstGeom prst="rect">
            <a:avLst/>
          </a:prstGeom>
          <a:noFill/>
        </p:spPr>
        <p:txBody>
          <a:bodyPr wrap="square">
            <a:spAutoFit/>
          </a:bodyPr>
          <a:lstStyle/>
          <a:p>
            <a:r>
              <a:rPr lang="en-US" sz="500" b="0" i="0" u="none" strike="noStrike" dirty="0">
                <a:solidFill>
                  <a:srgbClr val="000000"/>
                </a:solidFill>
                <a:effectLst/>
                <a:latin typeface="Lato" panose="020F0502020204030203" pitchFamily="34" charset="0"/>
              </a:rPr>
              <a:t>Team, </a:t>
            </a:r>
            <a:r>
              <a:rPr lang="en-US" sz="500" b="0" i="0" u="none" strike="noStrike" dirty="0" err="1">
                <a:solidFill>
                  <a:srgbClr val="000000"/>
                </a:solidFill>
                <a:effectLst/>
                <a:latin typeface="Lato" panose="020F0502020204030203" pitchFamily="34" charset="0"/>
              </a:rPr>
              <a:t>Yello</a:t>
            </a:r>
            <a:r>
              <a:rPr lang="en-US" sz="500" b="0" i="0" u="none" strike="noStrike" dirty="0">
                <a:solidFill>
                  <a:srgbClr val="000000"/>
                </a:solidFill>
                <a:effectLst/>
                <a:latin typeface="Lato" panose="020F0502020204030203" pitchFamily="34" charset="0"/>
              </a:rPr>
              <a:t>. “Everything You Need to Know about Recruiting Generation Z.” </a:t>
            </a:r>
            <a:r>
              <a:rPr lang="en-US" sz="500" b="0" i="0" u="none" strike="noStrike" dirty="0" err="1">
                <a:solidFill>
                  <a:srgbClr val="000000"/>
                </a:solidFill>
                <a:effectLst/>
                <a:latin typeface="Lato" panose="020F0502020204030203" pitchFamily="34" charset="0"/>
              </a:rPr>
              <a:t>Yello</a:t>
            </a:r>
            <a:r>
              <a:rPr lang="en-US" sz="500" b="0" i="0" u="none" strike="noStrike" dirty="0">
                <a:solidFill>
                  <a:srgbClr val="000000"/>
                </a:solidFill>
                <a:effectLst/>
                <a:latin typeface="Lato" panose="020F0502020204030203" pitchFamily="34" charset="0"/>
              </a:rPr>
              <a:t>, September 23, 2022. </a:t>
            </a:r>
            <a:r>
              <a:rPr lang="en-US" sz="500" b="0" i="0" u="sng" strike="noStrike" dirty="0">
                <a:solidFill>
                  <a:srgbClr val="1C3678"/>
                </a:solidFill>
                <a:effectLst/>
                <a:latin typeface="Lato" panose="020F0502020204030203" pitchFamily="34" charset="0"/>
                <a:hlinkClick r:id="rId6"/>
              </a:rPr>
              <a:t>https://yello.co/blog/recruiting-generation-z/</a:t>
            </a:r>
            <a:endParaRPr lang="en-US" sz="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7"/>
          <p:cNvSpPr txBox="1">
            <a:spLocks noGrp="1"/>
          </p:cNvSpPr>
          <p:nvPr>
            <p:ph type="title" idx="4294967295"/>
          </p:nvPr>
        </p:nvSpPr>
        <p:spPr>
          <a:xfrm>
            <a:off x="3114115" y="196822"/>
            <a:ext cx="2915769" cy="776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dirty="0">
                <a:solidFill>
                  <a:srgbClr val="091029"/>
                </a:solidFill>
              </a:rPr>
              <a:t>Consumer Profiles</a:t>
            </a:r>
            <a:endParaRPr sz="2800" dirty="0">
              <a:solidFill>
                <a:srgbClr val="091029"/>
              </a:solidFill>
            </a:endParaRPr>
          </a:p>
        </p:txBody>
      </p:sp>
      <p:sp>
        <p:nvSpPr>
          <p:cNvPr id="194" name="Google Shape;194;p17"/>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95" name="Google Shape;195;p17"/>
          <p:cNvPicPr preferRelativeResize="0"/>
          <p:nvPr/>
        </p:nvPicPr>
        <p:blipFill rotWithShape="1">
          <a:blip r:embed="rId3">
            <a:alphaModFix/>
          </a:blip>
          <a:srcRect l="37420" t="4942" r="11957"/>
          <a:stretch/>
        </p:blipFill>
        <p:spPr>
          <a:xfrm>
            <a:off x="3595050" y="895787"/>
            <a:ext cx="1953900" cy="2446050"/>
          </a:xfrm>
          <a:prstGeom prst="rect">
            <a:avLst/>
          </a:prstGeom>
          <a:noFill/>
          <a:ln>
            <a:noFill/>
          </a:ln>
        </p:spPr>
      </p:pic>
      <p:sp>
        <p:nvSpPr>
          <p:cNvPr id="196" name="Google Shape;196;p17"/>
          <p:cNvSpPr txBox="1"/>
          <p:nvPr/>
        </p:nvSpPr>
        <p:spPr>
          <a:xfrm>
            <a:off x="3710738" y="3284600"/>
            <a:ext cx="189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Encode Sans Semi Condensed"/>
                <a:ea typeface="Encode Sans Semi Condensed"/>
                <a:cs typeface="Encode Sans Semi Condensed"/>
                <a:sym typeface="Encode Sans Semi Condensed"/>
              </a:rPr>
              <a:t>Ryan Miller (21)</a:t>
            </a:r>
            <a:endParaRPr sz="1900" b="1">
              <a:latin typeface="Encode Sans Semi Condensed"/>
              <a:ea typeface="Encode Sans Semi Condensed"/>
              <a:cs typeface="Encode Sans Semi Condensed"/>
              <a:sym typeface="Encode Sans Semi Condensed"/>
            </a:endParaRPr>
          </a:p>
        </p:txBody>
      </p:sp>
      <p:sp>
        <p:nvSpPr>
          <p:cNvPr id="197" name="Google Shape;197;p17"/>
          <p:cNvSpPr txBox="1"/>
          <p:nvPr/>
        </p:nvSpPr>
        <p:spPr>
          <a:xfrm>
            <a:off x="860575" y="3284600"/>
            <a:ext cx="1837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Encode Sans Semi Condensed"/>
                <a:ea typeface="Encode Sans Semi Condensed"/>
                <a:cs typeface="Encode Sans Semi Condensed"/>
                <a:sym typeface="Encode Sans Semi Condensed"/>
              </a:rPr>
              <a:t>Julia Smith (18)</a:t>
            </a:r>
            <a:endParaRPr sz="1900" b="1">
              <a:latin typeface="Encode Sans Semi Condensed"/>
              <a:ea typeface="Encode Sans Semi Condensed"/>
              <a:cs typeface="Encode Sans Semi Condensed"/>
              <a:sym typeface="Encode Sans Semi Condensed"/>
            </a:endParaRPr>
          </a:p>
        </p:txBody>
      </p:sp>
      <p:sp>
        <p:nvSpPr>
          <p:cNvPr id="198" name="Google Shape;198;p17"/>
          <p:cNvSpPr txBox="1"/>
          <p:nvPr/>
        </p:nvSpPr>
        <p:spPr>
          <a:xfrm>
            <a:off x="3156600" y="3761600"/>
            <a:ext cx="25770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Philadelphia, PA</a:t>
            </a:r>
            <a:endParaRPr>
              <a:latin typeface="Encode Sans Semi Condensed Light"/>
              <a:ea typeface="Encode Sans Semi Condensed Light"/>
              <a:cs typeface="Encode Sans Semi Condensed Light"/>
              <a:sym typeface="Encode Sans Semi Condensed Light"/>
            </a:endParaRPr>
          </a:p>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Recent college graduate</a:t>
            </a:r>
            <a:endParaRPr>
              <a:latin typeface="Encode Sans Semi Condensed Light"/>
              <a:ea typeface="Encode Sans Semi Condensed Light"/>
              <a:cs typeface="Encode Sans Semi Condensed Light"/>
              <a:sym typeface="Encode Sans Semi Condensed Light"/>
            </a:endParaRPr>
          </a:p>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Wants to begin job searching for a first job he truly loves</a:t>
            </a:r>
            <a:endParaRPr>
              <a:latin typeface="Encode Sans Semi Condensed Light"/>
              <a:ea typeface="Encode Sans Semi Condensed Light"/>
              <a:cs typeface="Encode Sans Semi Condensed Light"/>
              <a:sym typeface="Encode Sans Semi Condensed Light"/>
            </a:endParaRPr>
          </a:p>
        </p:txBody>
      </p:sp>
      <p:sp>
        <p:nvSpPr>
          <p:cNvPr id="199" name="Google Shape;199;p17"/>
          <p:cNvSpPr/>
          <p:nvPr/>
        </p:nvSpPr>
        <p:spPr>
          <a:xfrm>
            <a:off x="3194875" y="895800"/>
            <a:ext cx="26400" cy="38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1029"/>
              </a:solidFill>
            </a:endParaRPr>
          </a:p>
        </p:txBody>
      </p:sp>
      <p:pic>
        <p:nvPicPr>
          <p:cNvPr id="200" name="Google Shape;200;p17"/>
          <p:cNvPicPr preferRelativeResize="0"/>
          <p:nvPr/>
        </p:nvPicPr>
        <p:blipFill rotWithShape="1">
          <a:blip r:embed="rId4">
            <a:alphaModFix/>
          </a:blip>
          <a:srcRect l="28079" t="5804" r="36729" b="28305"/>
          <a:stretch/>
        </p:blipFill>
        <p:spPr>
          <a:xfrm>
            <a:off x="6590050" y="899400"/>
            <a:ext cx="1953900" cy="2438835"/>
          </a:xfrm>
          <a:prstGeom prst="rect">
            <a:avLst/>
          </a:prstGeom>
          <a:noFill/>
          <a:ln>
            <a:noFill/>
          </a:ln>
        </p:spPr>
      </p:pic>
      <p:sp>
        <p:nvSpPr>
          <p:cNvPr id="201" name="Google Shape;201;p17"/>
          <p:cNvSpPr/>
          <p:nvPr/>
        </p:nvSpPr>
        <p:spPr>
          <a:xfrm>
            <a:off x="5922725" y="895800"/>
            <a:ext cx="26400" cy="38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1029"/>
              </a:solidFill>
            </a:endParaRPr>
          </a:p>
        </p:txBody>
      </p:sp>
      <p:pic>
        <p:nvPicPr>
          <p:cNvPr id="202" name="Google Shape;202;p17"/>
          <p:cNvPicPr preferRelativeResize="0"/>
          <p:nvPr/>
        </p:nvPicPr>
        <p:blipFill rotWithShape="1">
          <a:blip r:embed="rId5">
            <a:alphaModFix/>
          </a:blip>
          <a:srcRect l="7324" r="51552" b="20653"/>
          <a:stretch/>
        </p:blipFill>
        <p:spPr>
          <a:xfrm>
            <a:off x="831525" y="845775"/>
            <a:ext cx="1895889" cy="2438825"/>
          </a:xfrm>
          <a:prstGeom prst="rect">
            <a:avLst/>
          </a:prstGeom>
          <a:noFill/>
          <a:ln>
            <a:noFill/>
          </a:ln>
        </p:spPr>
      </p:pic>
      <p:sp>
        <p:nvSpPr>
          <p:cNvPr id="203" name="Google Shape;203;p17"/>
          <p:cNvSpPr txBox="1"/>
          <p:nvPr/>
        </p:nvSpPr>
        <p:spPr>
          <a:xfrm>
            <a:off x="6590050" y="3284600"/>
            <a:ext cx="19539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Encode Sans Semi Condensed"/>
                <a:ea typeface="Encode Sans Semi Condensed"/>
                <a:cs typeface="Encode Sans Semi Condensed"/>
                <a:sym typeface="Encode Sans Semi Condensed"/>
              </a:rPr>
              <a:t>Alicia Jones (24)</a:t>
            </a:r>
            <a:endParaRPr sz="1900" b="1">
              <a:latin typeface="Encode Sans Semi Condensed"/>
              <a:ea typeface="Encode Sans Semi Condensed"/>
              <a:cs typeface="Encode Sans Semi Condensed"/>
              <a:sym typeface="Encode Sans Semi Condensed"/>
            </a:endParaRPr>
          </a:p>
        </p:txBody>
      </p:sp>
      <p:sp>
        <p:nvSpPr>
          <p:cNvPr id="204" name="Google Shape;204;p17"/>
          <p:cNvSpPr txBox="1"/>
          <p:nvPr/>
        </p:nvSpPr>
        <p:spPr>
          <a:xfrm>
            <a:off x="253450" y="3761600"/>
            <a:ext cx="25770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Long Island, NY</a:t>
            </a:r>
            <a:endParaRPr>
              <a:latin typeface="Encode Sans Semi Condensed Light"/>
              <a:ea typeface="Encode Sans Semi Condensed Light"/>
              <a:cs typeface="Encode Sans Semi Condensed Light"/>
              <a:sym typeface="Encode Sans Semi Condensed Light"/>
            </a:endParaRPr>
          </a:p>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Freshman in college</a:t>
            </a:r>
            <a:endParaRPr>
              <a:latin typeface="Encode Sans Semi Condensed Light"/>
              <a:ea typeface="Encode Sans Semi Condensed Light"/>
              <a:cs typeface="Encode Sans Semi Condensed Light"/>
              <a:sym typeface="Encode Sans Semi Condensed Light"/>
            </a:endParaRPr>
          </a:p>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Wants to browse career options and availability</a:t>
            </a:r>
            <a:endParaRPr>
              <a:latin typeface="Encode Sans Semi Condensed Light"/>
              <a:ea typeface="Encode Sans Semi Condensed Light"/>
              <a:cs typeface="Encode Sans Semi Condensed Light"/>
              <a:sym typeface="Encode Sans Semi Condensed Light"/>
            </a:endParaRPr>
          </a:p>
        </p:txBody>
      </p:sp>
      <p:sp>
        <p:nvSpPr>
          <p:cNvPr id="205" name="Google Shape;205;p17"/>
          <p:cNvSpPr txBox="1"/>
          <p:nvPr/>
        </p:nvSpPr>
        <p:spPr>
          <a:xfrm>
            <a:off x="6191825" y="3735900"/>
            <a:ext cx="24504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Chicago, IL</a:t>
            </a:r>
            <a:endParaRPr>
              <a:latin typeface="Encode Sans Semi Condensed Light"/>
              <a:ea typeface="Encode Sans Semi Condensed Light"/>
              <a:cs typeface="Encode Sans Semi Condensed Light"/>
              <a:sym typeface="Encode Sans Semi Condensed Light"/>
            </a:endParaRPr>
          </a:p>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Unemployed </a:t>
            </a:r>
            <a:endParaRPr>
              <a:latin typeface="Encode Sans Semi Condensed Light"/>
              <a:ea typeface="Encode Sans Semi Condensed Light"/>
              <a:cs typeface="Encode Sans Semi Condensed Light"/>
              <a:sym typeface="Encode Sans Semi Condensed Light"/>
            </a:endParaRPr>
          </a:p>
          <a:p>
            <a:pPr marL="457200" lvl="0" indent="-317500" algn="l" rtl="0">
              <a:spcBef>
                <a:spcPts val="0"/>
              </a:spcBef>
              <a:spcAft>
                <a:spcPts val="0"/>
              </a:spcAft>
              <a:buSzPts val="1400"/>
              <a:buFont typeface="Encode Sans Semi Condensed Light"/>
              <a:buChar char="●"/>
            </a:pPr>
            <a:r>
              <a:rPr lang="en">
                <a:latin typeface="Encode Sans Semi Condensed Light"/>
                <a:ea typeface="Encode Sans Semi Condensed Light"/>
                <a:cs typeface="Encode Sans Semi Condensed Light"/>
                <a:sym typeface="Encode Sans Semi Condensed Light"/>
              </a:rPr>
              <a:t>Eager to find a job that aligns with her values</a:t>
            </a:r>
            <a:endParaRPr>
              <a:latin typeface="Encode Sans Semi Condensed Light"/>
              <a:ea typeface="Encode Sans Semi Condensed Light"/>
              <a:cs typeface="Encode Sans Semi Condensed Light"/>
              <a:sym typeface="Encode Sans Semi Condensed Light"/>
            </a:endParaRPr>
          </a:p>
        </p:txBody>
      </p:sp>
      <p:sp>
        <p:nvSpPr>
          <p:cNvPr id="206" name="Google Shape;206;p17"/>
          <p:cNvSpPr txBox="1"/>
          <p:nvPr/>
        </p:nvSpPr>
        <p:spPr>
          <a:xfrm>
            <a:off x="7075750" y="4861100"/>
            <a:ext cx="1468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sp>
        <p:nvSpPr>
          <p:cNvPr id="2" name="Google Shape;197;p17">
            <a:extLst>
              <a:ext uri="{FF2B5EF4-FFF2-40B4-BE49-F238E27FC236}">
                <a16:creationId xmlns:a16="http://schemas.microsoft.com/office/drawing/2014/main" id="{B6376A4F-3168-9D71-FD86-7DFB6294348B}"/>
              </a:ext>
            </a:extLst>
          </p:cNvPr>
          <p:cNvSpPr txBox="1"/>
          <p:nvPr/>
        </p:nvSpPr>
        <p:spPr>
          <a:xfrm>
            <a:off x="749229" y="-45510"/>
            <a:ext cx="8171425" cy="461635"/>
          </a:xfrm>
          <a:prstGeom prst="rect">
            <a:avLst/>
          </a:prstGeom>
          <a:noFill/>
          <a:ln>
            <a:noFill/>
          </a:ln>
        </p:spPr>
        <p:txBody>
          <a:bodyPr spcFirstLastPara="1" wrap="square" lIns="91425" tIns="91425" rIns="91425" bIns="91425" anchor="t" anchorCtr="0">
            <a:spAutoFit/>
          </a:bodyPr>
          <a:lstStyle/>
          <a:p>
            <a:r>
              <a:rPr lang="en" sz="1800" b="1" dirty="0">
                <a:latin typeface="Encode Sans Semi Condensed"/>
                <a:sym typeface="Encode Sans Semi Condensed"/>
              </a:rPr>
              <a:t>Example consumer profiles to represent different stages in the buyer’s journey</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8"/>
          <p:cNvSpPr txBox="1">
            <a:spLocks noGrp="1"/>
          </p:cNvSpPr>
          <p:nvPr>
            <p:ph type="ctrTitle"/>
          </p:nvPr>
        </p:nvSpPr>
        <p:spPr>
          <a:xfrm>
            <a:off x="1101000" y="1738825"/>
            <a:ext cx="6942000" cy="1665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Creative Strategy</a:t>
            </a:r>
            <a:endParaRPr/>
          </a:p>
        </p:txBody>
      </p:sp>
      <p:sp>
        <p:nvSpPr>
          <p:cNvPr id="212" name="Google Shape;212;p18"/>
          <p:cNvSpPr txBox="1"/>
          <p:nvPr/>
        </p:nvSpPr>
        <p:spPr>
          <a:xfrm>
            <a:off x="3283500" y="3041725"/>
            <a:ext cx="2577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lt1"/>
                </a:solidFill>
                <a:latin typeface="Encode Sans Semi Condensed Light"/>
                <a:ea typeface="Encode Sans Semi Condensed Light"/>
                <a:cs typeface="Encode Sans Semi Condensed Light"/>
                <a:sym typeface="Encode Sans Semi Condensed Light"/>
              </a:rPr>
              <a:t>And Execution</a:t>
            </a:r>
            <a:endParaRPr sz="3200">
              <a:solidFill>
                <a:schemeClr val="lt1"/>
              </a:solidFill>
              <a:latin typeface="Encode Sans Semi Condensed Light"/>
              <a:ea typeface="Encode Sans Semi Condensed Light"/>
              <a:cs typeface="Encode Sans Semi Condensed Light"/>
              <a:sym typeface="Encode Sans Semi Condensed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18" name="Google Shape;218;p19"/>
          <p:cNvSpPr txBox="1"/>
          <p:nvPr/>
        </p:nvSpPr>
        <p:spPr>
          <a:xfrm>
            <a:off x="5039950" y="902825"/>
            <a:ext cx="3504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Encode Sans Semi Condensed"/>
                <a:ea typeface="Encode Sans Semi Condensed"/>
                <a:cs typeface="Encode Sans Semi Condensed"/>
                <a:sym typeface="Encode Sans Semi Condensed"/>
              </a:rPr>
              <a:t>With ZipRecruiter you can easily search for jobs anywhere anytime and quickly find the job that is your perfect match.</a:t>
            </a:r>
            <a:endParaRPr>
              <a:latin typeface="Encode Sans Semi Condensed Light"/>
              <a:ea typeface="Encode Sans Semi Condensed Light"/>
              <a:cs typeface="Encode Sans Semi Condensed Light"/>
              <a:sym typeface="Encode Sans Semi Condensed Light"/>
            </a:endParaRPr>
          </a:p>
        </p:txBody>
      </p:sp>
      <p:sp>
        <p:nvSpPr>
          <p:cNvPr id="219" name="Google Shape;219;p19"/>
          <p:cNvSpPr txBox="1"/>
          <p:nvPr/>
        </p:nvSpPr>
        <p:spPr>
          <a:xfrm>
            <a:off x="745700" y="902825"/>
            <a:ext cx="31164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Encode Sans Semi Condensed"/>
                <a:ea typeface="Encode Sans Semi Condensed"/>
                <a:cs typeface="Encode Sans Semi Condensed"/>
                <a:sym typeface="Encode Sans Semi Condensed"/>
              </a:rPr>
              <a:t>18-24 year olds value job search platforms they can easily tailor to their wants and needs.</a:t>
            </a:r>
            <a:endParaRPr>
              <a:latin typeface="Encode Sans Semi Condensed Light"/>
              <a:ea typeface="Encode Sans Semi Condensed Light"/>
              <a:cs typeface="Encode Sans Semi Condensed Light"/>
              <a:sym typeface="Encode Sans Semi Condensed Light"/>
            </a:endParaRPr>
          </a:p>
        </p:txBody>
      </p:sp>
      <p:sp>
        <p:nvSpPr>
          <p:cNvPr id="220" name="Google Shape;220;p19"/>
          <p:cNvSpPr txBox="1"/>
          <p:nvPr/>
        </p:nvSpPr>
        <p:spPr>
          <a:xfrm>
            <a:off x="809075" y="3211463"/>
            <a:ext cx="35856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Encode Sans Semi Condensed"/>
                <a:ea typeface="Encode Sans Semi Condensed"/>
                <a:cs typeface="Encode Sans Semi Condensed"/>
                <a:sym typeface="Encode Sans Semi Condensed"/>
              </a:rPr>
              <a:t>ZipRecruiters investment in AI technologies ensures their commitment to generating the most accurate and tailored search for job seekers.</a:t>
            </a:r>
            <a:endParaRPr>
              <a:latin typeface="Encode Sans Semi Condensed Light"/>
              <a:ea typeface="Encode Sans Semi Condensed Light"/>
              <a:cs typeface="Encode Sans Semi Condensed Light"/>
              <a:sym typeface="Encode Sans Semi Condensed Light"/>
            </a:endParaRPr>
          </a:p>
        </p:txBody>
      </p:sp>
      <p:sp>
        <p:nvSpPr>
          <p:cNvPr id="221" name="Google Shape;221;p19"/>
          <p:cNvSpPr txBox="1"/>
          <p:nvPr/>
        </p:nvSpPr>
        <p:spPr>
          <a:xfrm>
            <a:off x="5039950" y="3115825"/>
            <a:ext cx="33846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Encode Sans Semi Condensed"/>
                <a:ea typeface="Encode Sans Semi Condensed"/>
                <a:cs typeface="Encode Sans Semi Condensed"/>
                <a:sym typeface="Encode Sans Semi Condensed"/>
              </a:rPr>
              <a:t>ZipRecruiter is the place to search for job opportunities tailored to your wants and needs, connecting you with your perfect job.</a:t>
            </a:r>
            <a:endParaRPr>
              <a:latin typeface="Encode Sans Semi Condensed Light"/>
              <a:ea typeface="Encode Sans Semi Condensed Light"/>
              <a:cs typeface="Encode Sans Semi Condensed Light"/>
              <a:sym typeface="Encode Sans Semi Condensed Light"/>
            </a:endParaRPr>
          </a:p>
        </p:txBody>
      </p:sp>
      <p:sp>
        <p:nvSpPr>
          <p:cNvPr id="222" name="Google Shape;222;p19"/>
          <p:cNvSpPr/>
          <p:nvPr/>
        </p:nvSpPr>
        <p:spPr>
          <a:xfrm>
            <a:off x="1481475" y="364488"/>
            <a:ext cx="1856100" cy="3948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1"/>
                </a:solidFill>
              </a:rPr>
              <a:t>KEY INSIGHT </a:t>
            </a:r>
            <a:endParaRPr sz="2000" b="1">
              <a:solidFill>
                <a:schemeClr val="lt1"/>
              </a:solidFill>
            </a:endParaRPr>
          </a:p>
        </p:txBody>
      </p:sp>
      <p:sp>
        <p:nvSpPr>
          <p:cNvPr id="223" name="Google Shape;223;p19"/>
          <p:cNvSpPr/>
          <p:nvPr/>
        </p:nvSpPr>
        <p:spPr>
          <a:xfrm>
            <a:off x="6026188" y="364488"/>
            <a:ext cx="1531500" cy="3948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1"/>
                </a:solidFill>
              </a:rPr>
              <a:t>MESSAGE</a:t>
            </a:r>
            <a:endParaRPr sz="2000" b="1">
              <a:solidFill>
                <a:schemeClr val="lt1"/>
              </a:solidFill>
            </a:endParaRPr>
          </a:p>
        </p:txBody>
      </p:sp>
      <p:sp>
        <p:nvSpPr>
          <p:cNvPr id="224" name="Google Shape;224;p19"/>
          <p:cNvSpPr/>
          <p:nvPr/>
        </p:nvSpPr>
        <p:spPr>
          <a:xfrm>
            <a:off x="1158425" y="2567738"/>
            <a:ext cx="2886900" cy="3948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FFFF"/>
                </a:solidFill>
              </a:rPr>
              <a:t>REASON TO BELIEVE </a:t>
            </a:r>
            <a:endParaRPr sz="2000">
              <a:solidFill>
                <a:srgbClr val="FFFFFF"/>
              </a:solidFill>
            </a:endParaRPr>
          </a:p>
        </p:txBody>
      </p:sp>
      <p:sp>
        <p:nvSpPr>
          <p:cNvPr id="225" name="Google Shape;225;p19"/>
          <p:cNvSpPr/>
          <p:nvPr/>
        </p:nvSpPr>
        <p:spPr>
          <a:xfrm>
            <a:off x="5922325" y="2519913"/>
            <a:ext cx="1911600" cy="3948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FFFF"/>
                </a:solidFill>
              </a:rPr>
              <a:t>POSITIONING</a:t>
            </a:r>
            <a:endParaRPr sz="2000" b="1">
              <a:solidFill>
                <a:srgbClr val="FFFFFF"/>
              </a:solidFill>
            </a:endParaRPr>
          </a:p>
        </p:txBody>
      </p:sp>
      <p:sp>
        <p:nvSpPr>
          <p:cNvPr id="226" name="Google Shape;226;p19"/>
          <p:cNvSpPr txBox="1"/>
          <p:nvPr/>
        </p:nvSpPr>
        <p:spPr>
          <a:xfrm>
            <a:off x="7101850" y="4839600"/>
            <a:ext cx="1442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pic>
        <p:nvPicPr>
          <p:cNvPr id="227" name="Google Shape;227;p19"/>
          <p:cNvPicPr preferRelativeResize="0"/>
          <p:nvPr/>
        </p:nvPicPr>
        <p:blipFill rotWithShape="1">
          <a:blip r:embed="rId3">
            <a:alphaModFix/>
          </a:blip>
          <a:srcRect l="38778" t="28232" r="38120" b="29672"/>
          <a:stretch/>
        </p:blipFill>
        <p:spPr>
          <a:xfrm>
            <a:off x="809077" y="261762"/>
            <a:ext cx="485402" cy="497540"/>
          </a:xfrm>
          <a:prstGeom prst="rect">
            <a:avLst/>
          </a:prstGeom>
          <a:noFill/>
          <a:ln>
            <a:noFill/>
          </a:ln>
        </p:spPr>
      </p:pic>
      <p:pic>
        <p:nvPicPr>
          <p:cNvPr id="228" name="Google Shape;228;p19"/>
          <p:cNvPicPr preferRelativeResize="0"/>
          <p:nvPr/>
        </p:nvPicPr>
        <p:blipFill rotWithShape="1">
          <a:blip r:embed="rId4">
            <a:alphaModFix/>
          </a:blip>
          <a:srcRect l="33772" t="27413" r="33255" b="28851"/>
          <a:stretch/>
        </p:blipFill>
        <p:spPr>
          <a:xfrm>
            <a:off x="5299300" y="380798"/>
            <a:ext cx="485402" cy="362166"/>
          </a:xfrm>
          <a:prstGeom prst="rect">
            <a:avLst/>
          </a:prstGeom>
          <a:noFill/>
          <a:ln>
            <a:noFill/>
          </a:ln>
        </p:spPr>
      </p:pic>
      <p:pic>
        <p:nvPicPr>
          <p:cNvPr id="229" name="Google Shape;229;p19"/>
          <p:cNvPicPr preferRelativeResize="0"/>
          <p:nvPr/>
        </p:nvPicPr>
        <p:blipFill rotWithShape="1">
          <a:blip r:embed="rId5">
            <a:alphaModFix/>
          </a:blip>
          <a:srcRect l="37179" t="27618" r="37177" b="29615"/>
          <a:stretch/>
        </p:blipFill>
        <p:spPr>
          <a:xfrm>
            <a:off x="555600" y="2567750"/>
            <a:ext cx="420854" cy="394799"/>
          </a:xfrm>
          <a:prstGeom prst="rect">
            <a:avLst/>
          </a:prstGeom>
          <a:noFill/>
          <a:ln>
            <a:noFill/>
          </a:ln>
        </p:spPr>
      </p:pic>
      <p:pic>
        <p:nvPicPr>
          <p:cNvPr id="230" name="Google Shape;230;p19"/>
          <p:cNvPicPr preferRelativeResize="0"/>
          <p:nvPr/>
        </p:nvPicPr>
        <p:blipFill rotWithShape="1">
          <a:blip r:embed="rId6">
            <a:alphaModFix/>
          </a:blip>
          <a:srcRect l="42737" t="29466" r="42260" b="29743"/>
          <a:stretch/>
        </p:blipFill>
        <p:spPr>
          <a:xfrm flipH="1">
            <a:off x="5379337" y="2468540"/>
            <a:ext cx="325335" cy="497549"/>
          </a:xfrm>
          <a:prstGeom prst="rect">
            <a:avLst/>
          </a:prstGeom>
          <a:noFill/>
          <a:ln>
            <a:noFill/>
          </a:ln>
        </p:spPr>
      </p:pic>
      <p:sp>
        <p:nvSpPr>
          <p:cNvPr id="3" name="Google Shape;197;p17">
            <a:extLst>
              <a:ext uri="{FF2B5EF4-FFF2-40B4-BE49-F238E27FC236}">
                <a16:creationId xmlns:a16="http://schemas.microsoft.com/office/drawing/2014/main" id="{1E75C6AC-03A4-C19D-D743-9C96768C784C}"/>
              </a:ext>
            </a:extLst>
          </p:cNvPr>
          <p:cNvSpPr txBox="1"/>
          <p:nvPr/>
        </p:nvSpPr>
        <p:spPr>
          <a:xfrm>
            <a:off x="2603183" y="10185"/>
            <a:ext cx="7768281" cy="369302"/>
          </a:xfrm>
          <a:prstGeom prst="rect">
            <a:avLst/>
          </a:prstGeom>
          <a:noFill/>
          <a:ln>
            <a:noFill/>
          </a:ln>
        </p:spPr>
        <p:txBody>
          <a:bodyPr spcFirstLastPara="1" wrap="square" lIns="91425" tIns="91425" rIns="91425" bIns="91425" anchor="t" anchorCtr="0">
            <a:spAutoFit/>
          </a:bodyPr>
          <a:lstStyle/>
          <a:p>
            <a:endParaRPr lang="en" sz="1200" b="1">
              <a:latin typeface="Encode Sans Semi Condensed"/>
            </a:endParaRPr>
          </a:p>
        </p:txBody>
      </p:sp>
      <p:sp>
        <p:nvSpPr>
          <p:cNvPr id="2" name="Google Shape;197;p17">
            <a:extLst>
              <a:ext uri="{FF2B5EF4-FFF2-40B4-BE49-F238E27FC236}">
                <a16:creationId xmlns:a16="http://schemas.microsoft.com/office/drawing/2014/main" id="{0A2A2FA0-A291-E3DB-2079-3756054C5459}"/>
              </a:ext>
            </a:extLst>
          </p:cNvPr>
          <p:cNvSpPr txBox="1"/>
          <p:nvPr/>
        </p:nvSpPr>
        <p:spPr>
          <a:xfrm>
            <a:off x="372525" y="-33597"/>
            <a:ext cx="8171425" cy="430857"/>
          </a:xfrm>
          <a:prstGeom prst="rect">
            <a:avLst/>
          </a:prstGeom>
          <a:noFill/>
          <a:ln>
            <a:noFill/>
          </a:ln>
        </p:spPr>
        <p:txBody>
          <a:bodyPr spcFirstLastPara="1" wrap="square" lIns="91425" tIns="91425" rIns="91425" bIns="91425" anchor="t" anchorCtr="0">
            <a:spAutoFit/>
          </a:bodyPr>
          <a:lstStyle/>
          <a:p>
            <a:pPr algn="ctr"/>
            <a:r>
              <a:rPr lang="en" sz="1600" b="1" dirty="0">
                <a:latin typeface="Encode Sans Semi Condensed"/>
                <a:sym typeface="Encode Sans Semi Condensed"/>
              </a:rPr>
              <a:t>Our research led us to … </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0"/>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36" name="Google Shape;236;p20"/>
          <p:cNvSpPr/>
          <p:nvPr/>
        </p:nvSpPr>
        <p:spPr>
          <a:xfrm>
            <a:off x="3283500" y="591425"/>
            <a:ext cx="2577000" cy="3909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FFFF"/>
                </a:solidFill>
              </a:rPr>
              <a:t>ORGANIZING</a:t>
            </a:r>
            <a:r>
              <a:rPr lang="en"/>
              <a:t> </a:t>
            </a:r>
            <a:r>
              <a:rPr lang="en" sz="2000" b="1">
                <a:solidFill>
                  <a:srgbClr val="FFFFFF"/>
                </a:solidFill>
              </a:rPr>
              <a:t>IDEA</a:t>
            </a:r>
            <a:endParaRPr sz="2000" b="1">
              <a:solidFill>
                <a:srgbClr val="FFFFFF"/>
              </a:solidFill>
            </a:endParaRPr>
          </a:p>
        </p:txBody>
      </p:sp>
      <p:sp>
        <p:nvSpPr>
          <p:cNvPr id="237" name="Google Shape;237;p20"/>
          <p:cNvSpPr/>
          <p:nvPr/>
        </p:nvSpPr>
        <p:spPr>
          <a:xfrm>
            <a:off x="2080625" y="3669975"/>
            <a:ext cx="897600" cy="3909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FFFF"/>
                </a:solidFill>
              </a:rPr>
              <a:t>TONE</a:t>
            </a:r>
            <a:endParaRPr sz="2000" b="1">
              <a:solidFill>
                <a:srgbClr val="FFFFFF"/>
              </a:solidFill>
            </a:endParaRPr>
          </a:p>
        </p:txBody>
      </p:sp>
      <p:sp>
        <p:nvSpPr>
          <p:cNvPr id="238" name="Google Shape;238;p20"/>
          <p:cNvSpPr/>
          <p:nvPr/>
        </p:nvSpPr>
        <p:spPr>
          <a:xfrm>
            <a:off x="6400300" y="3669975"/>
            <a:ext cx="1341300" cy="3909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FFFF"/>
                </a:solidFill>
              </a:rPr>
              <a:t>TAGLINE</a:t>
            </a:r>
            <a:endParaRPr sz="2000" b="1">
              <a:solidFill>
                <a:srgbClr val="FFFFFF"/>
              </a:solidFill>
            </a:endParaRPr>
          </a:p>
        </p:txBody>
      </p:sp>
      <p:sp>
        <p:nvSpPr>
          <p:cNvPr id="239" name="Google Shape;239;p20"/>
          <p:cNvSpPr txBox="1"/>
          <p:nvPr/>
        </p:nvSpPr>
        <p:spPr>
          <a:xfrm>
            <a:off x="273450" y="1129638"/>
            <a:ext cx="8597100" cy="1908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000">
                <a:solidFill>
                  <a:srgbClr val="091029"/>
                </a:solidFill>
                <a:latin typeface="Encode Sans Semi Condensed"/>
                <a:ea typeface="Encode Sans Semi Condensed"/>
                <a:cs typeface="Encode Sans Semi Condensed"/>
                <a:sym typeface="Encode Sans Semi Condensed"/>
              </a:rPr>
              <a:t>We will show different types of GenZ individuals in various settings such as holding a diploma at graduation, on site doing construction work, and browsing jobs at home. They will be on ZipRecruiter using an online device, filtering through career preferences and workplace values, helping them find a job that is their perfect match.</a:t>
            </a:r>
            <a:endParaRPr sz="2000">
              <a:solidFill>
                <a:srgbClr val="091029"/>
              </a:solidFill>
              <a:latin typeface="Encode Sans Semi Condensed"/>
              <a:ea typeface="Encode Sans Semi Condensed"/>
              <a:cs typeface="Encode Sans Semi Condensed"/>
              <a:sym typeface="Encode Sans Semi Condensed"/>
            </a:endParaRPr>
          </a:p>
        </p:txBody>
      </p:sp>
      <p:sp>
        <p:nvSpPr>
          <p:cNvPr id="240" name="Google Shape;240;p20"/>
          <p:cNvSpPr txBox="1"/>
          <p:nvPr/>
        </p:nvSpPr>
        <p:spPr>
          <a:xfrm>
            <a:off x="1161525" y="4060875"/>
            <a:ext cx="225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Encode Sans Semi Condensed"/>
                <a:ea typeface="Encode Sans Semi Condensed"/>
                <a:cs typeface="Encode Sans Semi Condensed"/>
                <a:sym typeface="Encode Sans Semi Condensed"/>
              </a:rPr>
              <a:t>Hopeful &amp; Inspiring</a:t>
            </a:r>
            <a:endParaRPr sz="2000">
              <a:latin typeface="Encode Sans Semi Condensed"/>
              <a:ea typeface="Encode Sans Semi Condensed"/>
              <a:cs typeface="Encode Sans Semi Condensed"/>
              <a:sym typeface="Encode Sans Semi Condensed"/>
            </a:endParaRPr>
          </a:p>
        </p:txBody>
      </p:sp>
      <p:sp>
        <p:nvSpPr>
          <p:cNvPr id="241" name="Google Shape;241;p20"/>
          <p:cNvSpPr txBox="1"/>
          <p:nvPr/>
        </p:nvSpPr>
        <p:spPr>
          <a:xfrm>
            <a:off x="5505325" y="4060875"/>
            <a:ext cx="2687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91029"/>
                </a:solidFill>
                <a:latin typeface="Encode Sans Semi Condensed"/>
                <a:ea typeface="Encode Sans Semi Condensed"/>
                <a:cs typeface="Encode Sans Semi Condensed"/>
                <a:sym typeface="Encode Sans Semi Condensed"/>
              </a:rPr>
              <a:t>Searching made Simple.</a:t>
            </a:r>
            <a:endParaRPr sz="2000">
              <a:solidFill>
                <a:srgbClr val="091029"/>
              </a:solidFill>
              <a:latin typeface="Encode Sans Semi Condensed"/>
              <a:ea typeface="Encode Sans Semi Condensed"/>
              <a:cs typeface="Encode Sans Semi Condensed"/>
              <a:sym typeface="Encode Sans Semi Condensed"/>
            </a:endParaRPr>
          </a:p>
        </p:txBody>
      </p:sp>
      <p:sp>
        <p:nvSpPr>
          <p:cNvPr id="242" name="Google Shape;242;p20"/>
          <p:cNvSpPr txBox="1"/>
          <p:nvPr/>
        </p:nvSpPr>
        <p:spPr>
          <a:xfrm>
            <a:off x="7118525" y="4831750"/>
            <a:ext cx="1489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Encode Sans Semi Condensed Light"/>
                <a:ea typeface="Encode Sans Semi Condensed Light"/>
                <a:cs typeface="Encode Sans Semi Condensed Light"/>
                <a:sym typeface="Encode Sans Semi Condensed Light"/>
              </a:rPr>
              <a:t>Chloe Lourenco-Lang</a:t>
            </a:r>
            <a:endParaRPr sz="1100">
              <a:latin typeface="Encode Sans Semi Condensed Light"/>
              <a:ea typeface="Encode Sans Semi Condensed Light"/>
              <a:cs typeface="Encode Sans Semi Condensed Light"/>
              <a:sym typeface="Encode Sans Semi Condensed Light"/>
            </a:endParaRPr>
          </a:p>
        </p:txBody>
      </p:sp>
      <p:pic>
        <p:nvPicPr>
          <p:cNvPr id="243" name="Google Shape;243;p20"/>
          <p:cNvPicPr preferRelativeResize="0"/>
          <p:nvPr/>
        </p:nvPicPr>
        <p:blipFill rotWithShape="1">
          <a:blip r:embed="rId3">
            <a:alphaModFix/>
          </a:blip>
          <a:srcRect l="37989" t="29412" r="38101" b="29469"/>
          <a:stretch/>
        </p:blipFill>
        <p:spPr>
          <a:xfrm>
            <a:off x="2640400" y="552078"/>
            <a:ext cx="485402" cy="469575"/>
          </a:xfrm>
          <a:prstGeom prst="rect">
            <a:avLst/>
          </a:prstGeom>
          <a:noFill/>
          <a:ln>
            <a:noFill/>
          </a:ln>
        </p:spPr>
      </p:pic>
      <p:pic>
        <p:nvPicPr>
          <p:cNvPr id="244" name="Google Shape;244;p20"/>
          <p:cNvPicPr preferRelativeResize="0"/>
          <p:nvPr/>
        </p:nvPicPr>
        <p:blipFill rotWithShape="1">
          <a:blip r:embed="rId4">
            <a:alphaModFix/>
          </a:blip>
          <a:srcRect l="32095" t="29619" r="33138" b="27823"/>
          <a:stretch/>
        </p:blipFill>
        <p:spPr>
          <a:xfrm>
            <a:off x="1436123" y="3669975"/>
            <a:ext cx="485402" cy="390900"/>
          </a:xfrm>
          <a:prstGeom prst="rect">
            <a:avLst/>
          </a:prstGeom>
          <a:noFill/>
          <a:ln>
            <a:noFill/>
          </a:ln>
        </p:spPr>
      </p:pic>
      <p:pic>
        <p:nvPicPr>
          <p:cNvPr id="245" name="Google Shape;245;p20"/>
          <p:cNvPicPr preferRelativeResize="0"/>
          <p:nvPr/>
        </p:nvPicPr>
        <p:blipFill rotWithShape="1">
          <a:blip r:embed="rId5">
            <a:alphaModFix/>
          </a:blip>
          <a:srcRect l="38225" t="27755" r="38412" b="27835"/>
          <a:stretch/>
        </p:blipFill>
        <p:spPr>
          <a:xfrm>
            <a:off x="5860506" y="3669973"/>
            <a:ext cx="365594" cy="390900"/>
          </a:xfrm>
          <a:prstGeom prst="rect">
            <a:avLst/>
          </a:prstGeom>
          <a:noFill/>
          <a:ln>
            <a:noFill/>
          </a:ln>
        </p:spPr>
      </p:pic>
      <p:sp>
        <p:nvSpPr>
          <p:cNvPr id="3" name="Google Shape;197;p17">
            <a:extLst>
              <a:ext uri="{FF2B5EF4-FFF2-40B4-BE49-F238E27FC236}">
                <a16:creationId xmlns:a16="http://schemas.microsoft.com/office/drawing/2014/main" id="{FE1888A9-DF16-7C47-E332-97D96717B73A}"/>
              </a:ext>
            </a:extLst>
          </p:cNvPr>
          <p:cNvSpPr txBox="1"/>
          <p:nvPr/>
        </p:nvSpPr>
        <p:spPr>
          <a:xfrm>
            <a:off x="687859" y="64367"/>
            <a:ext cx="7768281" cy="369302"/>
          </a:xfrm>
          <a:prstGeom prst="rect">
            <a:avLst/>
          </a:prstGeom>
          <a:noFill/>
          <a:ln>
            <a:noFill/>
          </a:ln>
        </p:spPr>
        <p:txBody>
          <a:bodyPr spcFirstLastPara="1" wrap="square" lIns="91425" tIns="91425" rIns="91425" bIns="91425" anchor="t" anchorCtr="0">
            <a:spAutoFit/>
          </a:bodyPr>
          <a:lstStyle/>
          <a:p>
            <a:r>
              <a:rPr lang="en-US" sz="1200" b="1" dirty="0">
                <a:latin typeface="Encode Sans Semi Condensed"/>
              </a:rPr>
              <a:t>W</a:t>
            </a:r>
            <a:r>
              <a:rPr lang="en" sz="1200" b="1" dirty="0">
                <a:latin typeface="Encode Sans Semi Condensed"/>
              </a:rPr>
              <a:t>e will execute our findings through this creative strategy…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1"/>
          <p:cNvSpPr txBox="1">
            <a:spLocks noGrp="1"/>
          </p:cNvSpPr>
          <p:nvPr>
            <p:ph type="sldNum" idx="12"/>
          </p:nvPr>
        </p:nvSpPr>
        <p:spPr>
          <a:xfrm>
            <a:off x="8543950" y="4612325"/>
            <a:ext cx="485400" cy="531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51" name="Google Shape;251;p21"/>
          <p:cNvSpPr txBox="1"/>
          <p:nvPr/>
        </p:nvSpPr>
        <p:spPr>
          <a:xfrm>
            <a:off x="778598" y="190100"/>
            <a:ext cx="8312577"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Encode Sans Semi Condensed"/>
                <a:ea typeface="Encode Sans Semi Condensed"/>
                <a:cs typeface="Encode Sans Semi Condensed"/>
                <a:sym typeface="Encode Sans Semi Condensed"/>
              </a:rPr>
              <a:t>Our Print and Digital Ads will convey ZipRecruiter’s message to Gen Z</a:t>
            </a:r>
            <a:endParaRPr sz="2000" b="1" dirty="0">
              <a:latin typeface="Encode Sans Semi Condensed"/>
              <a:ea typeface="Encode Sans Semi Condensed"/>
              <a:cs typeface="Encode Sans Semi Condensed"/>
              <a:sym typeface="Encode Sans Semi Condensed"/>
            </a:endParaRPr>
          </a:p>
        </p:txBody>
      </p:sp>
      <p:sp>
        <p:nvSpPr>
          <p:cNvPr id="252" name="Google Shape;252;p21"/>
          <p:cNvSpPr txBox="1"/>
          <p:nvPr/>
        </p:nvSpPr>
        <p:spPr>
          <a:xfrm>
            <a:off x="6944225" y="989050"/>
            <a:ext cx="1293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Encode Sans Semi Condensed Light"/>
                <a:ea typeface="Encode Sans Semi Condensed Light"/>
                <a:cs typeface="Encode Sans Semi Condensed Light"/>
                <a:sym typeface="Encode Sans Semi Condensed Light"/>
              </a:rPr>
              <a:t>Headline</a:t>
            </a:r>
            <a:endParaRPr sz="1700">
              <a:latin typeface="Encode Sans Semi Condensed Light"/>
              <a:ea typeface="Encode Sans Semi Condensed Light"/>
              <a:cs typeface="Encode Sans Semi Condensed Light"/>
              <a:sym typeface="Encode Sans Semi Condensed Light"/>
            </a:endParaRPr>
          </a:p>
        </p:txBody>
      </p:sp>
      <p:sp>
        <p:nvSpPr>
          <p:cNvPr id="253" name="Google Shape;253;p21"/>
          <p:cNvSpPr txBox="1"/>
          <p:nvPr/>
        </p:nvSpPr>
        <p:spPr>
          <a:xfrm>
            <a:off x="6629975" y="2185025"/>
            <a:ext cx="1914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Encode Sans Semi Condensed Light"/>
                <a:ea typeface="Encode Sans Semi Condensed Light"/>
                <a:cs typeface="Encode Sans Semi Condensed Light"/>
                <a:sym typeface="Encode Sans Semi Condensed Light"/>
              </a:rPr>
              <a:t>Body Copy &amp; CTA</a:t>
            </a:r>
            <a:endParaRPr sz="1700">
              <a:latin typeface="Encode Sans Semi Condensed Light"/>
              <a:ea typeface="Encode Sans Semi Condensed Light"/>
              <a:cs typeface="Encode Sans Semi Condensed Light"/>
              <a:sym typeface="Encode Sans Semi Condensed Light"/>
            </a:endParaRPr>
          </a:p>
        </p:txBody>
      </p:sp>
      <p:sp>
        <p:nvSpPr>
          <p:cNvPr id="254" name="Google Shape;254;p21"/>
          <p:cNvSpPr txBox="1"/>
          <p:nvPr/>
        </p:nvSpPr>
        <p:spPr>
          <a:xfrm>
            <a:off x="7036625" y="3992275"/>
            <a:ext cx="675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Encode Sans Semi Condensed Light"/>
                <a:ea typeface="Encode Sans Semi Condensed Light"/>
                <a:cs typeface="Encode Sans Semi Condensed Light"/>
                <a:sym typeface="Encode Sans Semi Condensed Light"/>
              </a:rPr>
              <a:t>Logo</a:t>
            </a:r>
            <a:endParaRPr sz="1700">
              <a:latin typeface="Encode Sans Semi Condensed Light"/>
              <a:ea typeface="Encode Sans Semi Condensed Light"/>
              <a:cs typeface="Encode Sans Semi Condensed Light"/>
              <a:sym typeface="Encode Sans Semi Condensed Light"/>
            </a:endParaRPr>
          </a:p>
        </p:txBody>
      </p:sp>
      <p:sp>
        <p:nvSpPr>
          <p:cNvPr id="255" name="Google Shape;255;p21"/>
          <p:cNvSpPr txBox="1"/>
          <p:nvPr/>
        </p:nvSpPr>
        <p:spPr>
          <a:xfrm>
            <a:off x="6999575" y="3381000"/>
            <a:ext cx="890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Encode Sans Semi Condensed Light"/>
                <a:ea typeface="Encode Sans Semi Condensed Light"/>
                <a:cs typeface="Encode Sans Semi Condensed Light"/>
                <a:sym typeface="Encode Sans Semi Condensed Light"/>
              </a:rPr>
              <a:t>Tagline</a:t>
            </a:r>
            <a:endParaRPr sz="1700">
              <a:latin typeface="Encode Sans Semi Condensed Light"/>
              <a:ea typeface="Encode Sans Semi Condensed Light"/>
              <a:cs typeface="Encode Sans Semi Condensed Light"/>
              <a:sym typeface="Encode Sans Semi Condensed Light"/>
            </a:endParaRPr>
          </a:p>
        </p:txBody>
      </p:sp>
      <p:sp>
        <p:nvSpPr>
          <p:cNvPr id="256" name="Google Shape;256;p21"/>
          <p:cNvSpPr txBox="1"/>
          <p:nvPr/>
        </p:nvSpPr>
        <p:spPr>
          <a:xfrm>
            <a:off x="6999575" y="2805975"/>
            <a:ext cx="1127550"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Encode Sans Semi Condensed Light"/>
                <a:ea typeface="Encode Sans Semi Condensed Light"/>
                <a:cs typeface="Encode Sans Semi Condensed Light"/>
                <a:sym typeface="Encode Sans Semi Condensed Light"/>
              </a:rPr>
              <a:t>Illustration</a:t>
            </a:r>
            <a:endParaRPr sz="1700">
              <a:latin typeface="Encode Sans Semi Condensed Light"/>
              <a:ea typeface="Encode Sans Semi Condensed Light"/>
              <a:cs typeface="Encode Sans Semi Condensed Light"/>
              <a:sym typeface="Encode Sans Semi Condensed Light"/>
            </a:endParaRPr>
          </a:p>
        </p:txBody>
      </p:sp>
      <p:sp>
        <p:nvSpPr>
          <p:cNvPr id="257" name="Google Shape;257;p21"/>
          <p:cNvSpPr txBox="1"/>
          <p:nvPr/>
        </p:nvSpPr>
        <p:spPr>
          <a:xfrm>
            <a:off x="6833225" y="1587025"/>
            <a:ext cx="1293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Encode Sans Semi Condensed Light"/>
                <a:ea typeface="Encode Sans Semi Condensed Light"/>
                <a:cs typeface="Encode Sans Semi Condensed Light"/>
                <a:sym typeface="Encode Sans Semi Condensed Light"/>
              </a:rPr>
              <a:t>Subheadline</a:t>
            </a:r>
            <a:endParaRPr sz="1700">
              <a:latin typeface="Encode Sans Semi Condensed Light"/>
              <a:ea typeface="Encode Sans Semi Condensed Light"/>
              <a:cs typeface="Encode Sans Semi Condensed Light"/>
              <a:sym typeface="Encode Sans Semi Condensed Light"/>
            </a:endParaRPr>
          </a:p>
        </p:txBody>
      </p:sp>
      <p:sp>
        <p:nvSpPr>
          <p:cNvPr id="258" name="Google Shape;258;p21"/>
          <p:cNvSpPr txBox="1"/>
          <p:nvPr/>
        </p:nvSpPr>
        <p:spPr>
          <a:xfrm>
            <a:off x="6674925" y="4678800"/>
            <a:ext cx="113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Encode Sans Semi Condensed Light"/>
              <a:ea typeface="Encode Sans Semi Condensed Light"/>
              <a:cs typeface="Encode Sans Semi Condensed Light"/>
              <a:sym typeface="Encode Sans Semi Condensed Light"/>
            </a:endParaRPr>
          </a:p>
        </p:txBody>
      </p:sp>
      <p:pic>
        <p:nvPicPr>
          <p:cNvPr id="259" name="Google Shape;259;p21"/>
          <p:cNvPicPr preferRelativeResize="0"/>
          <p:nvPr/>
        </p:nvPicPr>
        <p:blipFill>
          <a:blip r:embed="rId3">
            <a:alphaModFix/>
          </a:blip>
          <a:stretch>
            <a:fillRect/>
          </a:stretch>
        </p:blipFill>
        <p:spPr>
          <a:xfrm>
            <a:off x="146250" y="1267400"/>
            <a:ext cx="6214124" cy="3495450"/>
          </a:xfrm>
          <a:prstGeom prst="rect">
            <a:avLst/>
          </a:prstGeom>
          <a:noFill/>
          <a:ln>
            <a:noFill/>
          </a:ln>
        </p:spPr>
      </p:pic>
      <p:cxnSp>
        <p:nvCxnSpPr>
          <p:cNvPr id="260" name="Google Shape;260;p21"/>
          <p:cNvCxnSpPr>
            <a:stCxn id="252" idx="1"/>
          </p:cNvCxnSpPr>
          <p:nvPr/>
        </p:nvCxnSpPr>
        <p:spPr>
          <a:xfrm flipH="1">
            <a:off x="5809025" y="1212250"/>
            <a:ext cx="1135200" cy="363300"/>
          </a:xfrm>
          <a:prstGeom prst="straightConnector1">
            <a:avLst/>
          </a:prstGeom>
          <a:noFill/>
          <a:ln w="9525" cap="flat" cmpd="sng">
            <a:solidFill>
              <a:srgbClr val="091029"/>
            </a:solidFill>
            <a:prstDash val="solid"/>
            <a:round/>
            <a:headEnd type="none" w="med" len="med"/>
            <a:tailEnd type="triangle" w="med" len="med"/>
          </a:ln>
        </p:spPr>
      </p:cxnSp>
      <p:cxnSp>
        <p:nvCxnSpPr>
          <p:cNvPr id="261" name="Google Shape;261;p21"/>
          <p:cNvCxnSpPr>
            <a:stCxn id="257" idx="1"/>
          </p:cNvCxnSpPr>
          <p:nvPr/>
        </p:nvCxnSpPr>
        <p:spPr>
          <a:xfrm flipH="1">
            <a:off x="5806025" y="1810225"/>
            <a:ext cx="1027200" cy="105300"/>
          </a:xfrm>
          <a:prstGeom prst="straightConnector1">
            <a:avLst/>
          </a:prstGeom>
          <a:noFill/>
          <a:ln w="9525" cap="flat" cmpd="sng">
            <a:solidFill>
              <a:srgbClr val="091029"/>
            </a:solidFill>
            <a:prstDash val="solid"/>
            <a:round/>
            <a:headEnd type="none" w="med" len="med"/>
            <a:tailEnd type="triangle" w="med" len="med"/>
          </a:ln>
        </p:spPr>
      </p:cxnSp>
      <p:cxnSp>
        <p:nvCxnSpPr>
          <p:cNvPr id="262" name="Google Shape;262;p21"/>
          <p:cNvCxnSpPr>
            <a:stCxn id="253" idx="1"/>
          </p:cNvCxnSpPr>
          <p:nvPr/>
        </p:nvCxnSpPr>
        <p:spPr>
          <a:xfrm flipH="1">
            <a:off x="5650475" y="2408225"/>
            <a:ext cx="979500" cy="369300"/>
          </a:xfrm>
          <a:prstGeom prst="straightConnector1">
            <a:avLst/>
          </a:prstGeom>
          <a:noFill/>
          <a:ln w="9525" cap="flat" cmpd="sng">
            <a:solidFill>
              <a:srgbClr val="091029"/>
            </a:solidFill>
            <a:prstDash val="solid"/>
            <a:round/>
            <a:headEnd type="none" w="med" len="med"/>
            <a:tailEnd type="triangle" w="med" len="med"/>
          </a:ln>
        </p:spPr>
      </p:cxnSp>
      <p:cxnSp>
        <p:nvCxnSpPr>
          <p:cNvPr id="263" name="Google Shape;263;p21"/>
          <p:cNvCxnSpPr/>
          <p:nvPr/>
        </p:nvCxnSpPr>
        <p:spPr>
          <a:xfrm flipH="1">
            <a:off x="3569675" y="3015125"/>
            <a:ext cx="3429900" cy="692100"/>
          </a:xfrm>
          <a:prstGeom prst="straightConnector1">
            <a:avLst/>
          </a:prstGeom>
          <a:noFill/>
          <a:ln w="9525" cap="flat" cmpd="sng">
            <a:solidFill>
              <a:srgbClr val="091029"/>
            </a:solidFill>
            <a:prstDash val="solid"/>
            <a:round/>
            <a:headEnd type="none" w="med" len="med"/>
            <a:tailEnd type="triangle" w="med" len="med"/>
          </a:ln>
        </p:spPr>
      </p:cxnSp>
      <p:cxnSp>
        <p:nvCxnSpPr>
          <p:cNvPr id="264" name="Google Shape;264;p21"/>
          <p:cNvCxnSpPr>
            <a:stCxn id="255" idx="1"/>
          </p:cNvCxnSpPr>
          <p:nvPr/>
        </p:nvCxnSpPr>
        <p:spPr>
          <a:xfrm flipH="1">
            <a:off x="2904275" y="3604200"/>
            <a:ext cx="4095300" cy="631500"/>
          </a:xfrm>
          <a:prstGeom prst="straightConnector1">
            <a:avLst/>
          </a:prstGeom>
          <a:noFill/>
          <a:ln w="9525" cap="flat" cmpd="sng">
            <a:solidFill>
              <a:srgbClr val="091029"/>
            </a:solidFill>
            <a:prstDash val="solid"/>
            <a:round/>
            <a:headEnd type="none" w="med" len="med"/>
            <a:tailEnd type="triangle" w="med" len="med"/>
          </a:ln>
        </p:spPr>
      </p:cxnSp>
      <p:cxnSp>
        <p:nvCxnSpPr>
          <p:cNvPr id="265" name="Google Shape;265;p21"/>
          <p:cNvCxnSpPr>
            <a:stCxn id="254" idx="1"/>
          </p:cNvCxnSpPr>
          <p:nvPr/>
        </p:nvCxnSpPr>
        <p:spPr>
          <a:xfrm flipH="1">
            <a:off x="6302525" y="4215475"/>
            <a:ext cx="734100" cy="254100"/>
          </a:xfrm>
          <a:prstGeom prst="straightConnector1">
            <a:avLst/>
          </a:prstGeom>
          <a:noFill/>
          <a:ln w="9525" cap="flat" cmpd="sng">
            <a:solidFill>
              <a:srgbClr val="091029"/>
            </a:solidFill>
            <a:prstDash val="solid"/>
            <a:round/>
            <a:headEnd type="none" w="med" len="med"/>
            <a:tailEnd type="triangle" w="med" len="med"/>
          </a:ln>
        </p:spPr>
      </p:cxnSp>
      <p:sp>
        <p:nvSpPr>
          <p:cNvPr id="3" name="Google Shape;197;p17">
            <a:extLst>
              <a:ext uri="{FF2B5EF4-FFF2-40B4-BE49-F238E27FC236}">
                <a16:creationId xmlns:a16="http://schemas.microsoft.com/office/drawing/2014/main" id="{83A2A465-5828-DB0C-3E11-C94526C64834}"/>
              </a:ext>
            </a:extLst>
          </p:cNvPr>
          <p:cNvSpPr txBox="1"/>
          <p:nvPr/>
        </p:nvSpPr>
        <p:spPr>
          <a:xfrm>
            <a:off x="584195" y="-74134"/>
            <a:ext cx="7768281" cy="369302"/>
          </a:xfrm>
          <a:prstGeom prst="rect">
            <a:avLst/>
          </a:prstGeom>
          <a:noFill/>
          <a:ln>
            <a:noFill/>
          </a:ln>
        </p:spPr>
        <p:txBody>
          <a:bodyPr spcFirstLastPara="1" wrap="square" lIns="91425" tIns="91425" rIns="91425" bIns="91425" anchor="t" anchorCtr="0">
            <a:spAutoFit/>
          </a:bodyPr>
          <a:lstStyle/>
          <a:p>
            <a:endParaRPr lang="en" sz="1200" b="1">
              <a:latin typeface="Encode Sans Semi Condensed"/>
            </a:endParaRPr>
          </a:p>
        </p:txBody>
      </p:sp>
      <p:sp>
        <p:nvSpPr>
          <p:cNvPr id="2" name="TextBox 1">
            <a:extLst>
              <a:ext uri="{FF2B5EF4-FFF2-40B4-BE49-F238E27FC236}">
                <a16:creationId xmlns:a16="http://schemas.microsoft.com/office/drawing/2014/main" id="{F0D4D7C6-BB40-3381-43E4-47F606B34D3B}"/>
              </a:ext>
            </a:extLst>
          </p:cNvPr>
          <p:cNvSpPr txBox="1"/>
          <p:nvPr/>
        </p:nvSpPr>
        <p:spPr>
          <a:xfrm>
            <a:off x="6930925" y="4881890"/>
            <a:ext cx="1563200" cy="261610"/>
          </a:xfrm>
          <a:prstGeom prst="rect">
            <a:avLst/>
          </a:prstGeom>
          <a:noFill/>
        </p:spPr>
        <p:txBody>
          <a:bodyPr wrap="square" rtlCol="0">
            <a:spAutoFit/>
          </a:bodyPr>
          <a:lstStyle/>
          <a:p>
            <a:r>
              <a:rPr lang="en-US" sz="1100" dirty="0"/>
              <a:t>Chloe Lourenco-Lang</a:t>
            </a:r>
          </a:p>
        </p:txBody>
      </p:sp>
    </p:spTree>
  </p:cSld>
  <p:clrMapOvr>
    <a:masterClrMapping/>
  </p:clrMapOvr>
</p:sld>
</file>

<file path=ppt/theme/theme1.xml><?xml version="1.0" encoding="utf-8"?>
<a:theme xmlns:a="http://schemas.openxmlformats.org/drawingml/2006/main" name="Ferdinand template">
  <a:themeElements>
    <a:clrScheme name="Custom 347">
      <a:dk1>
        <a:srgbClr val="343A4E"/>
      </a:dk1>
      <a:lt1>
        <a:srgbClr val="FFFFFF"/>
      </a:lt1>
      <a:dk2>
        <a:srgbClr val="707A96"/>
      </a:dk2>
      <a:lt2>
        <a:srgbClr val="EEEFF3"/>
      </a:lt2>
      <a:accent1>
        <a:srgbClr val="ACD701"/>
      </a:accent1>
      <a:accent2>
        <a:srgbClr val="69B636"/>
      </a:accent2>
      <a:accent3>
        <a:srgbClr val="32A318"/>
      </a:accent3>
      <a:accent4>
        <a:srgbClr val="9EACD1"/>
      </a:accent4>
      <a:accent5>
        <a:srgbClr val="707A96"/>
      </a:accent5>
      <a:accent6>
        <a:srgbClr val="394057"/>
      </a:accent6>
      <a:hlink>
        <a:srgbClr val="0E99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1285</Words>
  <Application>Microsoft Macintosh PowerPoint</Application>
  <PresentationFormat>On-screen Show (16:9)</PresentationFormat>
  <Paragraphs>236</Paragraphs>
  <Slides>25</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Lato</vt:lpstr>
      <vt:lpstr>Arial</vt:lpstr>
      <vt:lpstr>Encode Sans Semi Condensed Light</vt:lpstr>
      <vt:lpstr>Encode Sans Semi Condensed</vt:lpstr>
      <vt:lpstr>Britannic Bold</vt:lpstr>
      <vt:lpstr>Encode Sans Semi Condensed SemiBold</vt:lpstr>
      <vt:lpstr>Encode Sans Semi Condensed Light,Sans-Serif</vt:lpstr>
      <vt:lpstr>Calibri</vt:lpstr>
      <vt:lpstr>Ferdinand template</vt:lpstr>
      <vt:lpstr>Searching made Simple.</vt:lpstr>
      <vt:lpstr>PowerPoint Presentation</vt:lpstr>
      <vt:lpstr>Gen Z Job seekers have specific expectations and intentions</vt:lpstr>
      <vt:lpstr>PowerPoint Presentation</vt:lpstr>
      <vt:lpstr>Consumer Profiles</vt:lpstr>
      <vt:lpstr>Creative Strategy</vt:lpstr>
      <vt:lpstr>PowerPoint Presentation</vt:lpstr>
      <vt:lpstr>PowerPoint Presentation</vt:lpstr>
      <vt:lpstr>PowerPoint Presentation</vt:lpstr>
      <vt:lpstr>The Storyline of our Video Ad </vt:lpstr>
      <vt:lpstr>The Storyline of our Video Ad </vt:lpstr>
      <vt:lpstr>Media</vt:lpstr>
      <vt:lpstr>PowerPoint Presentation</vt:lpstr>
      <vt:lpstr>PowerPoint Presentation</vt:lpstr>
      <vt:lpstr>PowerPoint Presentation</vt:lpstr>
      <vt:lpstr>Strategy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made Simple.</dc:title>
  <cp:lastModifiedBy>Lourenco-lang, Chloe Max</cp:lastModifiedBy>
  <cp:revision>3</cp:revision>
  <cp:lastPrinted>2022-12-07T19:15:14Z</cp:lastPrinted>
  <dcterms:modified xsi:type="dcterms:W3CDTF">2022-12-07T19:22:35Z</dcterms:modified>
</cp:coreProperties>
</file>